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107" d="100"/>
          <a:sy n="107" d="100"/>
        </p:scale>
        <p:origin x="-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6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Прямоугольник 2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9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3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31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32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7EE55-378C-4113-AA35-423C456A9420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AD1B-E05C-4E10-BCAD-26A2DFA296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01036-D9D5-4D25-955D-2CA0873167AA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732B-2240-4AC6-92F9-6E603305B2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F4D25-E9F5-4424-83D3-20B8E19C81A0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908E-BE0B-4DD8-841A-11FA0E3FDC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AADF7A-373C-4777-A933-BD172DFB2DB1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D00D47-3EA5-4849-BC3D-5416D4CB68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ая соединительная линия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28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30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31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32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5F730-3D46-4F30-A65C-EB227ABABBBB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68282-6490-4F17-BD43-D5B34E1CD5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837F7-284C-40AF-8A59-539DFE4C095F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FA011-29C6-40F5-BEA7-0ED0EC8FAD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439EE-8D5E-4ECA-9ED0-C1BFEA836EB7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15F86-5716-4F16-864A-EC9A798AF1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03D779-07C0-414A-886A-9A8198234F07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B33DE89-6E92-4C47-B6D0-304ECBE367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254E1-BBA9-45AD-B79C-5EBC474278C3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F0FA-5A3A-4F7A-AF3A-5EC2B1520A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16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оугольник 1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ая соединительная линия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Овал 2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E1006D-CEED-4368-9E92-437F96DA6E0B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C108C7F-2177-487C-AE28-6195DD572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Овал 1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20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681668-9180-4AE0-8E38-E0C80EB38EB9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4A92F8-A367-4CB4-A308-4BA4018AA6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2EB513-8060-4FAB-87EF-CEC226D26ACA}" type="datetimeFigureOut">
              <a:rPr lang="ru-RU"/>
              <a:pPr>
                <a:defRPr/>
              </a:pPr>
              <a:t>26.05.2023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A5E688-A668-4A54-9D78-B45EC3CC0C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todot.r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emf"/><Relationship Id="rId4" Type="http://schemas.openxmlformats.org/officeDocument/2006/relationships/package" Target="../embeddings/_____Microsoft_Excel1.xls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14563" y="142875"/>
            <a:ext cx="6172200" cy="1893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Остановочный и тормозной пути автомобиля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21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86000" y="3929063"/>
            <a:ext cx="6643688" cy="2596281"/>
          </a:xfrm>
        </p:spPr>
        <p:txBody>
          <a:bodyPr/>
          <a:lstStyle/>
          <a:p>
            <a:r>
              <a:rPr lang="ru-RU" dirty="0" smtClean="0"/>
              <a:t>Проект</a:t>
            </a:r>
            <a:r>
              <a:rPr lang="en-US" dirty="0" smtClean="0"/>
              <a:t> </a:t>
            </a:r>
            <a:r>
              <a:rPr lang="ru-RU" dirty="0" err="1" smtClean="0"/>
              <a:t>Камзалаков</a:t>
            </a:r>
            <a:r>
              <a:rPr lang="ru-RU" dirty="0" smtClean="0"/>
              <a:t> Евгений, </a:t>
            </a:r>
            <a:endParaRPr lang="ru-RU" dirty="0" smtClean="0"/>
          </a:p>
          <a:p>
            <a:r>
              <a:rPr lang="ru-RU" dirty="0" smtClean="0"/>
              <a:t>Обучающийся группы </a:t>
            </a:r>
            <a:r>
              <a:rPr lang="ru-RU" dirty="0" smtClean="0"/>
              <a:t>4 </a:t>
            </a:r>
            <a:r>
              <a:rPr lang="ru-RU" dirty="0" err="1" smtClean="0"/>
              <a:t>учп</a:t>
            </a:r>
            <a:r>
              <a:rPr lang="ru-RU" dirty="0" smtClean="0"/>
              <a:t> </a:t>
            </a:r>
          </a:p>
          <a:p>
            <a:r>
              <a:rPr lang="ru-RU" dirty="0" smtClean="0"/>
              <a:t>(программа профессионального обучения «Водитель транспортных средств категории «В»)</a:t>
            </a:r>
          </a:p>
          <a:p>
            <a:r>
              <a:rPr lang="ru-RU" dirty="0" smtClean="0"/>
              <a:t>МБУДО «Ермаковский центр дополнительного образования»</a:t>
            </a:r>
          </a:p>
          <a:p>
            <a:r>
              <a:rPr lang="ru-RU" dirty="0" smtClean="0"/>
              <a:t>Руководитель </a:t>
            </a:r>
            <a:r>
              <a:rPr lang="ru-RU" dirty="0" smtClean="0"/>
              <a:t>Кравченко Р.В., </a:t>
            </a:r>
            <a:r>
              <a:rPr lang="ru-RU" dirty="0" smtClean="0"/>
              <a:t>мастер производственного обучения</a:t>
            </a:r>
          </a:p>
        </p:txBody>
      </p:sp>
      <p:sp>
        <p:nvSpPr>
          <p:cNvPr id="6" name="Заголовок 1"/>
          <p:cNvSpPr>
            <a:spLocks noGrp="1"/>
          </p:cNvSpPr>
          <p:nvPr/>
        </p:nvSpPr>
        <p:spPr>
          <a:xfrm>
            <a:off x="1235075" y="0"/>
            <a:ext cx="6673850" cy="68580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1500188"/>
            <a:ext cx="3000375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0"/>
            <a:ext cx="7710487" cy="6473825"/>
          </a:xfrm>
        </p:spPr>
        <p:txBody>
          <a:bodyPr>
            <a:normAutofit/>
          </a:bodyPr>
          <a:lstStyle/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000" u="sng" dirty="0" smtClean="0">
                <a:latin typeface="Monotype Corsiva" pitchFamily="66" charset="0"/>
                <a:cs typeface="Times New Roman" pitchFamily="18" charset="0"/>
              </a:rPr>
              <a:t>Вывод:</a:t>
            </a: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 </a:t>
            </a:r>
            <a:r>
              <a:rPr lang="ru-RU" sz="1600" dirty="0" smtClean="0">
                <a:latin typeface="Monotype Corsiva" pitchFamily="66" charset="0"/>
              </a:rPr>
              <a:t>Я поняла, что мне как пешеходу, то есть участнику дорожного движения, необходимо разбираться в сложной дорожной обстановке: предвидеть развитие дорожной ситуации.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Люди, машиной пользуются для того, чтобы добраться из пункта А в пункт Б с максимальным комфортом и быстротой. Правила же описывают, как сделать это максимально безопасно для себя и окружающих. 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Сегодняшняя же дорожная обстановка все чаще наводит на мысль, что правила не знает по крайней мере каждый второй водитель. Статистика </a:t>
            </a:r>
            <a:r>
              <a:rPr lang="ru-RU" sz="1600" dirty="0" err="1" smtClean="0">
                <a:latin typeface="Monotype Corsiva" pitchFamily="66" charset="0"/>
              </a:rPr>
              <a:t>дорожно</a:t>
            </a:r>
            <a:r>
              <a:rPr lang="ru-RU" sz="1600" dirty="0" smtClean="0">
                <a:latin typeface="Monotype Corsiva" pitchFamily="66" charset="0"/>
              </a:rPr>
              <a:t> – транспортных происшествий показывает, что ежегодно на дорогах планеты погибает около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350 тысяч </a:t>
            </a:r>
            <a:r>
              <a:rPr lang="ru-RU" sz="1600" dirty="0" smtClean="0">
                <a:latin typeface="Monotype Corsiva" pitchFamily="66" charset="0"/>
              </a:rPr>
              <a:t>человек и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7 миллионов </a:t>
            </a:r>
            <a:r>
              <a:rPr lang="ru-RU" sz="1600" dirty="0" smtClean="0">
                <a:latin typeface="Monotype Corsiva" pitchFamily="66" charset="0"/>
              </a:rPr>
              <a:t>получают ранения. В России эти цифры соответственно –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25-30</a:t>
            </a:r>
            <a:r>
              <a:rPr lang="ru-RU" sz="1600" dirty="0" smtClean="0">
                <a:latin typeface="Monotype Corsiva" pitchFamily="66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тысяч</a:t>
            </a:r>
            <a:r>
              <a:rPr lang="ru-RU" sz="1600" dirty="0" smtClean="0">
                <a:latin typeface="Monotype Corsiva" pitchFamily="66" charset="0"/>
              </a:rPr>
              <a:t> и </a:t>
            </a:r>
            <a:r>
              <a:rPr lang="ru-RU" sz="1800" dirty="0" smtClean="0">
                <a:solidFill>
                  <a:srgbClr val="FF0000"/>
                </a:solidFill>
                <a:latin typeface="Monotype Corsiva" pitchFamily="66" charset="0"/>
              </a:rPr>
              <a:t>900 тысяч</a:t>
            </a:r>
            <a:r>
              <a:rPr lang="ru-RU" sz="1600" dirty="0" smtClean="0">
                <a:latin typeface="Monotype Corsiva" pitchFamily="66" charset="0"/>
              </a:rPr>
              <a:t>.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Так какой же русский не любит быстрой езды? </a:t>
            </a:r>
          </a:p>
          <a:p>
            <a:pPr marL="0" indent="450000" algn="just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Гораздо спокойнее осуществлять движение по дороге в нужном направлении, чем вылететь или влететь не известно куда на  </a:t>
            </a:r>
            <a:r>
              <a:rPr lang="en-US" sz="1600" dirty="0" smtClean="0">
                <a:latin typeface="Monotype Corsiva" pitchFamily="66" charset="0"/>
              </a:rPr>
              <a:t>“</a:t>
            </a:r>
            <a:r>
              <a:rPr lang="ru-RU" sz="1600" dirty="0" smtClean="0">
                <a:latin typeface="Monotype Corsiva" pitchFamily="66" charset="0"/>
              </a:rPr>
              <a:t>низко летящем самолете</a:t>
            </a:r>
            <a:r>
              <a:rPr lang="en-US" sz="1600" dirty="0" smtClean="0">
                <a:latin typeface="Monotype Corsiva" pitchFamily="66" charset="0"/>
              </a:rPr>
              <a:t>”</a:t>
            </a:r>
            <a:r>
              <a:rPr lang="ru-RU" sz="1600" dirty="0" smtClean="0">
                <a:latin typeface="Monotype Corsiva" pitchFamily="66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400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259662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0446" y="4259662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13" y="4259662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3" y="4275699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12" y="428625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625" y="714375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u="sng" dirty="0" smtClean="0">
                <a:latin typeface="Monotype Corsiva" pitchFamily="66" charset="0"/>
              </a:rPr>
              <a:t>Я использовала: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Правила дорожного движения.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Дмитрук В. П., Правила дорожного движения для школьников. Ростов </a:t>
            </a:r>
            <a:r>
              <a:rPr lang="ru-RU" sz="1600" dirty="0" err="1" smtClean="0">
                <a:latin typeface="Monotype Corsiva" pitchFamily="66" charset="0"/>
              </a:rPr>
              <a:t>н</a:t>
            </a:r>
            <a:r>
              <a:rPr lang="ru-RU" sz="1600" dirty="0" smtClean="0">
                <a:latin typeface="Monotype Corsiva" pitchFamily="66" charset="0"/>
              </a:rPr>
              <a:t>/Д: Феникс, 2005., с. 69-71.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Основные положения по допуску транспортных средств к эксплуатации и обязанности должностных лиц по обеспечению безопасности движения (приложения, таблица 1 «Тормозные системы»).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Рублях В.Э., Правила дорожного движения . Учебное пособие для учащихся 7 и 8 классов. М., Просвещение, 1981г.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latin typeface="Monotype Corsiva" pitchFamily="66" charset="0"/>
              </a:rPr>
              <a:t>Рублях В.Э., Овчаренко Л.Н., Изучение правил дорожного движения в школе. Пособие для учителей. М., Просвещение, 1972г.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 smtClean="0">
                <a:latin typeface="Monotype Corsiva" pitchFamily="66" charset="0"/>
                <a:hlinkClick r:id="rId2"/>
              </a:rPr>
              <a:t>http://www.avtodot.ru/</a:t>
            </a:r>
            <a:r>
              <a:rPr lang="ru-RU" sz="1600" dirty="0" smtClean="0">
                <a:latin typeface="Monotype Corsiva" pitchFamily="66" charset="0"/>
              </a:rPr>
              <a:t> - Сон разума автолюбителя.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последнее: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/>
              <a:t>Было бы смешно, если бы не было так печально!</a:t>
            </a:r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endParaRPr lang="ru-RU" smtClean="0"/>
          </a:p>
          <a:p>
            <a:pPr algn="ctr">
              <a:buFont typeface="Wingdings" pitchFamily="2" charset="2"/>
              <a:buNone/>
            </a:pPr>
            <a:r>
              <a:rPr lang="ru-RU" smtClean="0">
                <a:solidFill>
                  <a:srgbClr val="FF0000"/>
                </a:solidFill>
              </a:rPr>
              <a:t>Будьте осторожны на дороге!!!</a:t>
            </a: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357438"/>
            <a:ext cx="4891088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sz="quarter" idx="1"/>
          </p:nvPr>
        </p:nvSpPr>
        <p:spPr>
          <a:xfrm>
            <a:off x="928688" y="1428750"/>
            <a:ext cx="7358062" cy="4857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Какой русский не любит быстрой езды?</a:t>
            </a:r>
          </a:p>
          <a:p>
            <a:pPr>
              <a:buFont typeface="Wingdings" pitchFamily="2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Monotype Corsiva" pitchFamily="66" charset="0"/>
                <a:cs typeface="Times New Roman" pitchFamily="18" charset="0"/>
              </a:rPr>
              <a:t>Чего греха таить, все мы любим прокатиться с ветерком!</a:t>
            </a:r>
          </a:p>
          <a:p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А  думают ли водители о том, смогут ли они справиться с управлением автомобиля на высокой скорости?</a:t>
            </a:r>
          </a:p>
          <a:p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При внезапном появлении опасности на дороге водитель жмёт на тормоз . Сразу ли машина остановится? Нет. Машина пройдёт ещё некоторое расстояние.</a:t>
            </a:r>
          </a:p>
          <a:p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Каким будет это расстояние? Отчего оно зависит?</a:t>
            </a:r>
          </a:p>
          <a:p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Нужно ли мне, пешеходу, знать длину остановочного пути?</a:t>
            </a:r>
          </a:p>
          <a:p>
            <a:pPr>
              <a:buFont typeface="Wingdings" pitchFamily="2" charset="2"/>
              <a:buNone/>
            </a:pP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Я заинтересовалась этими вопросами.</a:t>
            </a:r>
          </a:p>
          <a:p>
            <a:pPr>
              <a:buFont typeface="Wingdings" pitchFamily="2" charset="2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857375"/>
          </a:xfrm>
        </p:spPr>
        <p:txBody>
          <a:bodyPr>
            <a:normAutofit fontScale="90000"/>
          </a:bodyPr>
          <a:lstStyle/>
          <a:p>
            <a:pPr marL="358775" fontAlgn="auto">
              <a:spcAft>
                <a:spcPts val="0"/>
              </a:spcAft>
              <a:defRPr/>
            </a:pP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		С чего начать?</a:t>
            </a:r>
            <a:br>
              <a:rPr lang="ru-RU" sz="24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	      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Конечно, с изучения правил дорожного движения!</a:t>
            </a:r>
            <a:br>
              <a:rPr lang="ru-RU" sz="18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  В ПДД есть термин </a:t>
            </a: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остановочный путь</a:t>
            </a:r>
            <a:r>
              <a:rPr lang="en-US" sz="1600" u="sng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( или дистанция безопасности ) – </a:t>
            </a:r>
            <a:r>
              <a:rPr lang="ru-RU" sz="1600" u="sng" dirty="0" smtClean="0">
                <a:latin typeface="Monotype Corsiva" pitchFamily="66" charset="0"/>
              </a:rPr>
              <a:t>расстояние,</a:t>
            </a:r>
            <a:r>
              <a:rPr lang="en-US" sz="1600" u="sng" dirty="0" smtClean="0">
                <a:latin typeface="Monotype Corsiva" pitchFamily="66" charset="0"/>
              </a:rPr>
              <a:t> </a:t>
            </a:r>
            <a:r>
              <a:rPr lang="ru-RU" sz="1600" u="sng" dirty="0" smtClean="0">
                <a:latin typeface="Monotype Corsiva" pitchFamily="66" charset="0"/>
              </a:rPr>
              <a:t>которое проходит транспортное средство с момента обнаружения  водителем опасности  до полной остановки.</a:t>
            </a:r>
            <a:br>
              <a:rPr lang="ru-RU" sz="1600" u="sng" dirty="0" smtClean="0">
                <a:latin typeface="Monotype Corsiva" pitchFamily="66" charset="0"/>
              </a:rPr>
            </a:br>
            <a:r>
              <a:rPr lang="ru-RU" sz="1600" dirty="0" smtClean="0">
                <a:latin typeface="Monotype Corsiva" pitchFamily="66" charset="0"/>
              </a:rPr>
              <a:t>	</a:t>
            </a: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Остановочный путь – это </a:t>
            </a:r>
            <a:r>
              <a:rPr lang="ru-RU" sz="1800" dirty="0" smtClean="0">
                <a:latin typeface="Monotype Corsiva" pitchFamily="66" charset="0"/>
              </a:rPr>
              <a:t>расстояние</a:t>
            </a:r>
            <a:r>
              <a:rPr lang="en-US" sz="1800" dirty="0" smtClean="0">
                <a:latin typeface="Monotype Corsiva" pitchFamily="66" charset="0"/>
              </a:rPr>
              <a:t>,</a:t>
            </a:r>
            <a:r>
              <a:rPr lang="ru-RU" sz="1800" dirty="0" smtClean="0">
                <a:latin typeface="Monotype Corsiva" pitchFamily="66" charset="0"/>
              </a:rPr>
              <a:t> пройденное автомобилем за</a:t>
            </a:r>
            <a:r>
              <a:rPr lang="ru-RU" sz="1000" dirty="0" smtClean="0">
                <a:latin typeface="Monotype Corsiva" pitchFamily="66" charset="0"/>
              </a:rPr>
              <a:t/>
            </a:r>
            <a:br>
              <a:rPr lang="ru-RU" sz="1000" dirty="0" smtClean="0">
                <a:latin typeface="Monotype Corsiva" pitchFamily="66" charset="0"/>
              </a:rPr>
            </a:br>
            <a:r>
              <a:rPr lang="ru-RU" sz="1000" u="sng" dirty="0" smtClean="0">
                <a:latin typeface="Monotype Corsiva" pitchFamily="66" charset="0"/>
              </a:rPr>
              <a:t/>
            </a:r>
            <a:br>
              <a:rPr lang="ru-RU" sz="1000" u="sng" dirty="0" smtClean="0">
                <a:latin typeface="Monotype Corsiva" pitchFamily="66" charset="0"/>
              </a:rPr>
            </a:br>
            <a:endParaRPr lang="ru-RU" sz="10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2214563"/>
            <a:ext cx="3657600" cy="4033837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 smtClean="0">
                <a:latin typeface="Monotype Corsiva" pitchFamily="66" charset="0"/>
                <a:cs typeface="Times New Roman" pitchFamily="18" charset="0"/>
              </a:rPr>
              <a:t>				</a:t>
            </a:r>
            <a:endParaRPr lang="ru-RU" sz="1400" u="sng" dirty="0" smtClean="0">
              <a:latin typeface="Monotype Corsiva" pitchFamily="66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tabLst>
                <a:tab pos="4305300" algn="l"/>
              </a:tabLst>
              <a:defRPr/>
            </a:pPr>
            <a:r>
              <a:rPr lang="ru-RU" sz="14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это </a:t>
            </a:r>
            <a:r>
              <a:rPr lang="ru-RU" sz="1600" dirty="0" smtClean="0">
                <a:latin typeface="Monotype Corsiva" pitchFamily="66" charset="0"/>
              </a:rPr>
              <a:t>время с момента обнаружения  им опасности до совершения необходимых  действий, таких как, например, перенос ноги на педаль тормоза, нажатие на неё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tabLst>
                <a:tab pos="546735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зависит от: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 </a:t>
            </a:r>
            <a:endParaRPr lang="ru-RU" sz="1600" u="sng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навыков водителя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положения его тела, рук, ног  относительно органов управления автомобилем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err="1" smtClean="0">
                <a:latin typeface="Monotype Corsiva" pitchFamily="66" charset="0"/>
                <a:cs typeface="Times New Roman" pitchFamily="18" charset="0"/>
              </a:rPr>
              <a:t>психо</a:t>
            </a: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–эмоционального состояния водителя</a:t>
            </a:r>
          </a:p>
          <a:p>
            <a:pPr mar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tabLst>
                <a:tab pos="4305300" algn="l"/>
              </a:tabLst>
              <a:defRPr/>
            </a:pPr>
            <a:r>
              <a:rPr lang="ru-RU" sz="1600" u="sng" dirty="0" smtClean="0">
                <a:latin typeface="Monotype Corsiva" pitchFamily="66" charset="0"/>
                <a:cs typeface="Times New Roman" pitchFamily="18" charset="0"/>
              </a:rPr>
              <a:t>увеличивается при: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утомлении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заболеваниях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/>
              <a:buChar char=""/>
              <a:tabLst>
                <a:tab pos="4305300" algn="l"/>
              </a:tabLst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алкоголическом и наркотическом опьянении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500" dirty="0" smtClean="0">
                <a:latin typeface="Monotype Corsiva" pitchFamily="66" charset="0"/>
              </a:rPr>
              <a:t>это время с момента нажатия на педаль тормоза до приведения в действие всех тормозных механизмов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endParaRPr lang="ru-RU" sz="1500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500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1500" u="sng" dirty="0" smtClean="0">
                <a:latin typeface="Monotype Corsiva" pitchFamily="66" charset="0"/>
                <a:cs typeface="Times New Roman" pitchFamily="18" charset="0"/>
              </a:rPr>
              <a:t>зависит от:</a:t>
            </a:r>
            <a:r>
              <a:rPr lang="ru-RU" sz="1500" dirty="0" smtClean="0">
                <a:latin typeface="Monotype Corsiva" pitchFamily="66" charset="0"/>
                <a:cs typeface="Times New Roman" pitchFamily="18" charset="0"/>
              </a:rPr>
              <a:t> </a:t>
            </a:r>
            <a:endParaRPr lang="ru-RU" sz="1500" u="sng" dirty="0" smtClean="0">
              <a:latin typeface="Monotype Corsiva" pitchFamily="66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качества тормозной системы</a:t>
            </a:r>
          </a:p>
          <a:p>
            <a:pPr marL="0" indent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состояния тормозной системы</a:t>
            </a:r>
          </a:p>
          <a:p>
            <a:pPr marL="0" indent="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типа тормозной системы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500" u="sng" dirty="0" smtClean="0">
                <a:latin typeface="Monotype Corsiva" pitchFamily="66" charset="0"/>
              </a:rPr>
              <a:t>время замедления нарастает постепенно и зависит от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скорости транспортного средства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500" dirty="0" smtClean="0">
                <a:latin typeface="Monotype Corsiva" pitchFamily="66" charset="0"/>
              </a:rPr>
              <a:t>нагрузки транспортного средства</a:t>
            </a:r>
            <a:endParaRPr lang="ru-RU" sz="1500" dirty="0">
              <a:latin typeface="Monotype Corsiva" pitchFamily="66" charset="0"/>
            </a:endParaRPr>
          </a:p>
        </p:txBody>
      </p:sp>
      <p:sp>
        <p:nvSpPr>
          <p:cNvPr id="11269" name="Текст 13"/>
          <p:cNvSpPr>
            <a:spLocks noGrp="1"/>
          </p:cNvSpPr>
          <p:nvPr>
            <p:ph type="body" sz="quarter" idx="1"/>
          </p:nvPr>
        </p:nvSpPr>
        <p:spPr>
          <a:xfrm>
            <a:off x="457200" y="1570038"/>
            <a:ext cx="3657600" cy="658812"/>
          </a:xfrm>
        </p:spPr>
        <p:txBody>
          <a:bodyPr/>
          <a:lstStyle/>
          <a:p>
            <a:r>
              <a:rPr lang="ru-RU" u="sng" smtClean="0">
                <a:latin typeface="Monotype Corsiva" pitchFamily="66" charset="0"/>
                <a:cs typeface="Times New Roman" pitchFamily="18" charset="0"/>
              </a:rPr>
              <a:t>время реакции водителя</a:t>
            </a:r>
            <a:r>
              <a:rPr lang="ru-RU" smtClean="0">
                <a:latin typeface="Monotype Corsiva" pitchFamily="66" charset="0"/>
                <a:cs typeface="Times New Roman" pitchFamily="18" charset="0"/>
              </a:rPr>
              <a:t>           и</a:t>
            </a:r>
            <a:r>
              <a:rPr lang="en-US" smtClean="0">
                <a:latin typeface="Monotype Corsiva" pitchFamily="66" charset="0"/>
                <a:cs typeface="Times New Roman" pitchFamily="18" charset="0"/>
              </a:rPr>
              <a:t> </a:t>
            </a:r>
            <a:endParaRPr lang="ru-RU" smtClean="0"/>
          </a:p>
        </p:txBody>
      </p:sp>
      <p:sp>
        <p:nvSpPr>
          <p:cNvPr id="11270" name="Текст 15"/>
          <p:cNvSpPr>
            <a:spLocks noGrp="1"/>
          </p:cNvSpPr>
          <p:nvPr>
            <p:ph type="body" sz="quarter" idx="3"/>
          </p:nvPr>
        </p:nvSpPr>
        <p:spPr>
          <a:xfrm>
            <a:off x="4071938" y="1570038"/>
            <a:ext cx="4500562" cy="658812"/>
          </a:xfrm>
        </p:spPr>
        <p:txBody>
          <a:bodyPr/>
          <a:lstStyle/>
          <a:p>
            <a:r>
              <a:rPr lang="ru-RU" u="sng" smtClean="0">
                <a:latin typeface="Monotype Corsiva" pitchFamily="66" charset="0"/>
              </a:rPr>
              <a:t>время срабатывания тормозной системы</a:t>
            </a:r>
            <a:endParaRPr lang="ru-RU" smtClean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858169" y="2356644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001544" y="2356644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858169" y="357108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6001544" y="328533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Monotype Corsiva" pitchFamily="66" charset="0"/>
                <a:cs typeface="Times New Roman" pitchFamily="18" charset="0"/>
              </a:rPr>
            </a:br>
            <a:r>
              <a:rPr lang="ru-RU" sz="3200" dirty="0" smtClean="0">
                <a:latin typeface="Monotype Corsiva" pitchFamily="66" charset="0"/>
                <a:cs typeface="Times New Roman" pitchFamily="18" charset="0"/>
              </a:rPr>
              <a:t>Так что же такое дистанция безопасности и тормозной путь?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313"/>
            <a:ext cx="7467600" cy="511651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А — расстояние, проходимое автомобилем с момента, когда водитель заметил препятствие, до момента начала торможения (нажатие на педаль тормоза), т.е. — это время реакции водителя. Оно колеблется в пределах от 0,5 сек. до 1,5 сек. у здоровых и трезвых водителей.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Б — расстояние, проходимое автомобилем во время срабатывания тормоза, т.е. за время с момента нажатия на педаль до достижения полной силы торможения. Это время составляет от 0,3 сек. до 0,6 сек. (немаловажную роль здесь играет техническое состояние автомобиля).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В — расстояние, проходимое автомобилем с момента начала действия тормоза в полную силу до остановки автомобиля. (Зависит от состояния проезжей части, массы автомобиля, состояния покрышек.) </a:t>
            </a:r>
          </a:p>
          <a:p>
            <a:pPr indent="889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Два последних расстояния (Б + В) вместе взятые,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составляют тормозной путь, а все три (А + Б + В) –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остановочный путь(дистанцию безопасности).</a:t>
            </a:r>
            <a:endParaRPr lang="en-US" sz="1600" dirty="0" smtClean="0">
              <a:latin typeface="Monotype Corsiva" pitchFamily="66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s1iPPer\Рабочий стол\4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500569"/>
            <a:ext cx="3238506" cy="1528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1071563"/>
            <a:ext cx="8143875" cy="4429125"/>
          </a:xfrm>
        </p:spPr>
        <p:txBody>
          <a:bodyPr>
            <a:normAutofit/>
          </a:bodyPr>
          <a:lstStyle/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Длину остановочного пути должен знать не только водитель, но и пешеход. 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Вместе с родителями мы установили, что </a:t>
            </a:r>
            <a:r>
              <a:rPr lang="ru-RU" sz="1800" dirty="0" smtClean="0">
                <a:latin typeface="Monotype Corsiva" pitchFamily="66" charset="0"/>
              </a:rPr>
              <a:t>при скорости 60 км в час примерная длина остановочного пути будет: 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800" dirty="0" smtClean="0">
                <a:latin typeface="Monotype Corsiva" pitchFamily="66" charset="0"/>
              </a:rPr>
              <a:t>около 40 м для легкового автомобиля, едущему по сухому асфальту; после обнаружения водителем опасности автомобиль будет двигаться ещё 3-4 секунды;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800" dirty="0" smtClean="0">
                <a:latin typeface="Monotype Corsiva" pitchFamily="66" charset="0"/>
              </a:rPr>
              <a:t> в тех же условиях грузовой автомобиль будет продолжать движение на протяжении ещё 60 метров; 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ru-RU" sz="1800" dirty="0" smtClean="0">
                <a:latin typeface="Monotype Corsiva" pitchFamily="66" charset="0"/>
              </a:rPr>
              <a:t> в условиях мокрого и скользкого дорожного покрытия остановочный путь увеличивается в 4-5 раз.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2" descr="C:\Documents and Settings\s1iPPer\Рабочий стол\Мамка\тормозной путь\4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3500438"/>
            <a:ext cx="2714625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0"/>
            <a:ext cx="7781925" cy="6473825"/>
          </a:xfrm>
        </p:spPr>
        <p:txBody>
          <a:bodyPr>
            <a:normAutofit/>
          </a:bodyPr>
          <a:lstStyle/>
          <a:p>
            <a:pPr marL="0" indent="447675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800" dirty="0" smtClean="0">
                <a:latin typeface="Monotype Corsiva" pitchFamily="66" charset="0"/>
                <a:cs typeface="Times New Roman" pitchFamily="18" charset="0"/>
              </a:rPr>
              <a:t>Формула для расчёта остановочного пути: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Monotype Corsiva" pitchFamily="66" charset="0"/>
            </a:endParaRP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Monotype Corsiva" pitchFamily="66" charset="0"/>
            </a:endParaRP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где </a:t>
            </a:r>
            <a:r>
              <a:rPr lang="en-US" sz="1600" dirty="0" smtClean="0">
                <a:latin typeface="Monotype Corsiva" pitchFamily="66" charset="0"/>
              </a:rPr>
              <a:t>S</a:t>
            </a:r>
            <a:r>
              <a:rPr lang="en-US" sz="1600" baseline="-25000" dirty="0" smtClean="0">
                <a:latin typeface="Monotype Corsiva" pitchFamily="66" charset="0"/>
              </a:rPr>
              <a:t>o</a:t>
            </a:r>
            <a:r>
              <a:rPr lang="ru-RU" sz="1600" dirty="0" smtClean="0">
                <a:latin typeface="Monotype Corsiva" pitchFamily="66" charset="0"/>
              </a:rPr>
              <a:t>- собственно остановочный путь, в метрах; </a:t>
            </a:r>
            <a:r>
              <a:rPr lang="en-US" sz="1600" dirty="0" smtClean="0">
                <a:latin typeface="Monotype Corsiva" pitchFamily="66" charset="0"/>
              </a:rPr>
              <a:t>S</a:t>
            </a:r>
            <a:r>
              <a:rPr lang="en-US" sz="1600" baseline="-25000" dirty="0" smtClean="0">
                <a:latin typeface="Monotype Corsiva" pitchFamily="66" charset="0"/>
              </a:rPr>
              <a:t>p</a:t>
            </a:r>
            <a:r>
              <a:rPr lang="ru-RU" sz="1600" dirty="0" smtClean="0">
                <a:latin typeface="Monotype Corsiva" pitchFamily="66" charset="0"/>
              </a:rPr>
              <a:t>- путь, проходимый во время реакции водителя, в метрах; </a:t>
            </a:r>
            <a:r>
              <a:rPr lang="en-US" sz="1600" dirty="0" smtClean="0">
                <a:latin typeface="Monotype Corsiva" pitchFamily="66" charset="0"/>
              </a:rPr>
              <a:t>S</a:t>
            </a:r>
            <a:r>
              <a:rPr lang="ru-RU" sz="1600" baseline="-25000" dirty="0" err="1" smtClean="0">
                <a:latin typeface="Monotype Corsiva" pitchFamily="66" charset="0"/>
              </a:rPr>
              <a:t>ст</a:t>
            </a:r>
            <a:r>
              <a:rPr lang="ru-RU" sz="1600" dirty="0" smtClean="0">
                <a:latin typeface="Monotype Corsiva" pitchFamily="66" charset="0"/>
              </a:rPr>
              <a:t>- путь, пройденный во время срабатывания тормозов, в метрах; </a:t>
            </a:r>
            <a:r>
              <a:rPr lang="en-US" sz="1600" dirty="0" smtClean="0">
                <a:latin typeface="Monotype Corsiva" pitchFamily="66" charset="0"/>
              </a:rPr>
              <a:t>S</a:t>
            </a:r>
            <a:r>
              <a:rPr lang="ru-RU" sz="1600" baseline="-25000" dirty="0" smtClean="0">
                <a:latin typeface="Monotype Corsiva" pitchFamily="66" charset="0"/>
              </a:rPr>
              <a:t>т</a:t>
            </a:r>
            <a:r>
              <a:rPr lang="ru-RU" sz="1600" dirty="0" smtClean="0">
                <a:latin typeface="Monotype Corsiva" pitchFamily="66" charset="0"/>
              </a:rPr>
              <a:t>- собственно торможение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А ещё я в который раз убедился, что математика – это великая наука! Ведь без неё – никуда! 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А ну – ка, рассчитайте остановочный путь автомобиля, движущегося с максимальной скоростью в населённом пункте по асфальту в солнечный день, если время реакции водителя 1секунда, время срабатывания торможения 0,25 секунды, а время торможения 1 секунда.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Для меня это уже не проблема. Скорость в населённом пункте 60 км/ч, т. е. 16 м/с.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                             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                 	=16м/с*1с=16м;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		=16м/с*0,25с=4м;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                  	=16м/с*1с=16м;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     =16+4+16=36м.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4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571875"/>
            <a:ext cx="1371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357188"/>
            <a:ext cx="257175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43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4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214813"/>
            <a:ext cx="8286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4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3857625"/>
            <a:ext cx="9048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4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500563"/>
            <a:ext cx="8001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entury Schoolbook" pitchFamily="18" charset="0"/>
            </a:endParaRPr>
          </a:p>
        </p:txBody>
      </p:sp>
      <p:pic>
        <p:nvPicPr>
          <p:cNvPr id="1435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786313"/>
            <a:ext cx="17145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2" descr="C:\Documents and Settings\s1iPPer\Рабочий стол\Мамка\тормозной путь\6ы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00313" y="3500438"/>
            <a:ext cx="6157912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0"/>
            <a:ext cx="7781925" cy="64738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600" dirty="0" smtClean="0">
              <a:latin typeface="Monotype Corsiva" pitchFamily="66" charset="0"/>
            </a:endParaRP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latin typeface="Monotype Corsiva" pitchFamily="66" charset="0"/>
              </a:rPr>
              <a:t>Выясним, что влияет на величину тормозного пути?</a:t>
            </a:r>
            <a:endParaRPr lang="en-US" sz="2000" dirty="0" smtClean="0">
              <a:latin typeface="Monotype Corsiva" pitchFamily="66" charset="0"/>
            </a:endParaRP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скорость реакции водителя,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состояние тормозной системы,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скорость движения автомобиля,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состояние дороги,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состояние и качество шин.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Я выяснила, что при увеличении скорости движения автомобиля, например, в 2 раза, тормозной путь увеличивается в 4 раза. На мокрой дороге тормозной путь легкового автомобиля увеличивается по сравнению с сухой дорогой в 2 раза, а на заснеженной и обледеневшей поверхности дороги – примерно в 4 раза.</a:t>
            </a:r>
          </a:p>
          <a:p>
            <a:pPr marL="0" indent="45000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Многих аварий можно было бы избежать, если бы водители следовали золотому правилу - держи дистанцию. Какую дистанцию соблюдать для собственной безопасности и как определить нужную дистанцию?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en-US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Documents and Settings\s1iPPer\Рабочий стол\Мамка\тормозной путь\4334314_22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929063"/>
            <a:ext cx="5643562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0"/>
            <a:ext cx="8715375" cy="6858000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u="sng" dirty="0" smtClean="0">
                <a:latin typeface="Monotype Corsiva" pitchFamily="66" charset="0"/>
                <a:cs typeface="Times New Roman" pitchFamily="18" charset="0"/>
              </a:rPr>
              <a:t>Золотое правило водителя – держи дистанцию!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Какую дистанцию соблюдать для собственной безопасности?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  <a:cs typeface="Times New Roman" pitchFamily="18" charset="0"/>
              </a:rPr>
              <a:t>Как определить нужную дистанцию?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Поэтому водитель, зная места вероятного появления опасности (остановка общественного транспорта, проезд детских учреждений, пересечений, мест с ограниченным обзором и т.д.), заранее переносит ногу на педаль тормоза. При реальном появлении опасности он сразу же нажимает на педаль тормоза, затрачивая 0,2–0,3 с. Остановочный путь при скорости 60 км/ч на сухом асфальтированном покрытии составляет около 37 м, на мокром — 60 м, на обледенелой дороге — 152 м. Это должен учитывать водитель при выборе безопасной скорости движения в зависимости от состояния дороги.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1650" y="1074738"/>
          <a:ext cx="7165975" cy="372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Лист" r:id="rId4" imgW="7153359" imgH="3724200" progId="Excel.Sheet.12">
                  <p:embed/>
                </p:oleObj>
              </mc:Choice>
              <mc:Fallback>
                <p:oleObj name="Лист" r:id="rId4" imgW="7153359" imgH="372420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074738"/>
                        <a:ext cx="7165975" cy="3729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0"/>
            <a:ext cx="7710487" cy="6473825"/>
          </a:xfrm>
        </p:spPr>
        <p:txBody>
          <a:bodyPr>
            <a:normAutofit lnSpcReduction="10000"/>
          </a:bodyPr>
          <a:lstStyle/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Monotype Corsiva" pitchFamily="66" charset="0"/>
              </a:rPr>
              <a:t>Я провела анкетирование среди автомобилистов – любителей – родителей или родственников моих одноклассников.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u="sng" dirty="0" smtClean="0">
                <a:latin typeface="Monotype Corsiva" pitchFamily="66" charset="0"/>
              </a:rPr>
              <a:t>1) Что необходимо для комфортной дорожной обстановки?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u="sng" dirty="0" smtClean="0">
                <a:latin typeface="Monotype Corsiva" pitchFamily="66" charset="0"/>
              </a:rPr>
              <a:t>Важны: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качество дорог;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внятные указатели и разметка;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наличие достаточного количества парковочных мест;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исправленное техническое состояние транспортного средства;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соблюдение другими водителями ПДД.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u="sng" dirty="0" smtClean="0">
                <a:latin typeface="Monotype Corsiva" pitchFamily="66" charset="0"/>
              </a:rPr>
              <a:t>2) А что значит ездить безопасно? </a:t>
            </a:r>
            <a:endParaRPr lang="en-US" sz="2000" u="sng" dirty="0" smtClean="0">
              <a:latin typeface="Monotype Corsiva" pitchFamily="66" charset="0"/>
            </a:endParaRP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На этот вопрос ответили так: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 smtClean="0">
                <a:latin typeface="Monotype Corsiva" pitchFamily="66" charset="0"/>
              </a:rPr>
              <a:t>“</a:t>
            </a:r>
            <a:r>
              <a:rPr lang="ru-RU" sz="1600" dirty="0" smtClean="0">
                <a:latin typeface="Monotype Corsiva" pitchFamily="66" charset="0"/>
              </a:rPr>
              <a:t>Ездить, не попадая в аварии и не создавая аварийных ситуаций. Чтобы не попасть в аварию, надо успеть вовремя затормозить. И вот тут – то скорость критически важна!</a:t>
            </a:r>
            <a:r>
              <a:rPr lang="en-US" sz="1600" dirty="0" smtClean="0">
                <a:latin typeface="Monotype Corsiva" pitchFamily="66" charset="0"/>
              </a:rPr>
              <a:t>”</a:t>
            </a:r>
            <a:endParaRPr lang="ru-RU" sz="1600" dirty="0" smtClean="0">
              <a:latin typeface="Monotype Corsiva" pitchFamily="66" charset="0"/>
            </a:endParaRP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u="sng" dirty="0" smtClean="0">
                <a:latin typeface="Monotype Corsiva" pitchFamily="66" charset="0"/>
              </a:rPr>
              <a:t>3) От каких факторов зависит выбор скорости движения и дистанции между транспортными средствами?</a:t>
            </a:r>
          </a:p>
          <a:p>
            <a:pPr marL="0" indent="447675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>
                <a:latin typeface="Monotype Corsiva" pitchFamily="66" charset="0"/>
              </a:rPr>
              <a:t>Мнения большинства автомобилистов совпали: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водитель должен вести транспортное средство со скоростью, не превышающей установленного ограничения;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учитывать интенсивность движения;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Особенности и состояние транспортного средства;</a:t>
            </a:r>
          </a:p>
          <a:p>
            <a:pPr marL="0" indent="447675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ru-RU" sz="1600" dirty="0" smtClean="0">
                <a:latin typeface="Monotype Corsiva" pitchFamily="66" charset="0"/>
              </a:rPr>
              <a:t>дорожные и метеорологические условия, в частности, видимость в направлении движения.  </a:t>
            </a:r>
          </a:p>
          <a:p>
            <a:pPr marL="342900" indent="-342900" fontAlgn="auto">
              <a:spcAft>
                <a:spcPts val="0"/>
              </a:spcAft>
              <a:buFont typeface="Wingdings"/>
              <a:buChar char=""/>
              <a:defRPr/>
            </a:pPr>
            <a:endParaRPr lang="ru-RU" sz="1400" dirty="0" smtClean="0"/>
          </a:p>
          <a:p>
            <a:pPr marL="342900" indent="-342900" fontAlgn="auto">
              <a:spcAft>
                <a:spcPts val="0"/>
              </a:spcAft>
              <a:buFont typeface="Wingdings"/>
              <a:buAutoNum type="arabicParenR"/>
              <a:defRPr/>
            </a:pPr>
            <a:endParaRPr lang="ru-RU" sz="1400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1206</Words>
  <Application>Microsoft Office PowerPoint</Application>
  <PresentationFormat>Экран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Эркер</vt:lpstr>
      <vt:lpstr>Лист</vt:lpstr>
      <vt:lpstr>Остановочный и тормозной пути автомобиля </vt:lpstr>
      <vt:lpstr>Презентация PowerPoint</vt:lpstr>
      <vt:lpstr>  С чего начать?        Конечно, с изучения правил дорожного движения!    В ПДД есть термин остановочный путь ( или дистанция безопасности ) – расстояние, которое проходит транспортное средство с момента обнаружения  водителем опасности  до полной остановки.  Остановочный путь – это расстояние, пройденное автомобилем за  </vt:lpstr>
      <vt:lpstr> Так что же такое дистанция безопасности и тормозной путь?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 последнее: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Остановочный и тормозной пути автомобиля</dc:title>
  <dc:creator>s1iPPer</dc:creator>
  <cp:lastModifiedBy>inf1comp4</cp:lastModifiedBy>
  <cp:revision>58</cp:revision>
  <dcterms:created xsi:type="dcterms:W3CDTF">2009-04-22T05:16:42Z</dcterms:created>
  <dcterms:modified xsi:type="dcterms:W3CDTF">2023-05-26T05:59:32Z</dcterms:modified>
</cp:coreProperties>
</file>