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68" r:id="rId17"/>
    <p:sldId id="269" r:id="rId18"/>
    <p:sldId id="270" r:id="rId19"/>
    <p:sldId id="274" r:id="rId20"/>
    <p:sldId id="275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Контингент обучающихся</a:t>
            </a:r>
          </a:p>
        </c:rich>
      </c:tx>
      <c:layout>
        <c:manualLayout>
          <c:xMode val="edge"/>
          <c:yMode val="edge"/>
          <c:x val="0.2416609142702649"/>
          <c:y val="3.33171994139320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138704122622936"/>
          <c:y val="0.28771631585229723"/>
          <c:w val="0.30023390160651509"/>
          <c:h val="0.712283684147702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Контингент обучающихся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Дети с нормативным развитием</c:v>
                </c:pt>
                <c:pt idx="1">
                  <c:v>Дети с ОВЗ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844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870960179778854"/>
          <c:y val="0.41366910249498601"/>
          <c:w val="0.38740143636209329"/>
          <c:h val="0.4418090189921153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Виды нозологий</a:t>
            </a:r>
          </a:p>
        </c:rich>
      </c:tx>
      <c:layout>
        <c:manualLayout>
          <c:xMode val="edge"/>
          <c:yMode val="edge"/>
          <c:x val="0.35785228394915003"/>
          <c:y val="0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65050179609673"/>
          <c:w val="0.73499804439757721"/>
          <c:h val="0.6684783866607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нозологий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Дети с ТНР</c:v>
                </c:pt>
                <c:pt idx="1">
                  <c:v>Дети с НОДА</c:v>
                </c:pt>
                <c:pt idx="2">
                  <c:v>Дети с ИН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052458764880409"/>
          <c:y val="0.32204697163278156"/>
          <c:w val="0.38814332296828036"/>
          <c:h val="0.302605266081546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Кадровый состав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72178477690288E-2"/>
          <c:y val="0.13805180602424696"/>
          <c:w val="0.48934474336541267"/>
          <c:h val="0.838876702912136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Кадровый состав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Всего педагогов</c:v>
                </c:pt>
                <c:pt idx="1">
                  <c:v>Педагоги, работающие с детьми с ОВЗ</c:v>
                </c:pt>
                <c:pt idx="2">
                  <c:v>Педагоги-психологи</c:v>
                </c:pt>
                <c:pt idx="3">
                  <c:v>Педагоги, имеющие курсы ПК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4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606590842811326"/>
          <c:y val="0.27070772403449567"/>
          <c:w val="0.37004520268299795"/>
          <c:h val="0.6767852005047871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2F9D-3650-417E-A972-C8ADBF72F733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7215-1595-4BED-8803-CD5D568A8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4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2F9D-3650-417E-A972-C8ADBF72F733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7215-1595-4BED-8803-CD5D568A8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8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2F9D-3650-417E-A972-C8ADBF72F733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7215-1595-4BED-8803-CD5D568A8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6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2F9D-3650-417E-A972-C8ADBF72F733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7215-1595-4BED-8803-CD5D568A8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2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2F9D-3650-417E-A972-C8ADBF72F733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7215-1595-4BED-8803-CD5D568A8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4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2F9D-3650-417E-A972-C8ADBF72F733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7215-1595-4BED-8803-CD5D568A8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5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2F9D-3650-417E-A972-C8ADBF72F733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7215-1595-4BED-8803-CD5D568A8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7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2F9D-3650-417E-A972-C8ADBF72F733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7215-1595-4BED-8803-CD5D568A8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7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2F9D-3650-417E-A972-C8ADBF72F733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7215-1595-4BED-8803-CD5D568A8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3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2F9D-3650-417E-A972-C8ADBF72F733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7215-1595-4BED-8803-CD5D568A8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3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2F9D-3650-417E-A972-C8ADBF72F733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7215-1595-4BED-8803-CD5D568A8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2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02F9D-3650-417E-A972-C8ADBF72F733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7215-1595-4BED-8803-CD5D568A8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&#1094;&#1076;&#1086;.&#1077;&#1088;&#1084;&#1086;&#1073;&#1088;.&#1088;&#1092;/" TargetMode="External"/><Relationship Id="rId4" Type="http://schemas.openxmlformats.org/officeDocument/2006/relationships/hyperlink" Target="mailto:ermcdo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.to/lKPZH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1" y="483518"/>
            <a:ext cx="1259632" cy="8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501162"/>
            <a:ext cx="74168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«Ермаковский центр дополнительного образования»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662820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Красноярский край, Ермаковский район, с. Ермаковское, ул. Щетинкина, 11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Тел: 8(391-38) 2-48-98, 2-12-22, электронная почта: </a:t>
            </a:r>
            <a:r>
              <a:rPr lang="en-US" sz="12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ermcdo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mail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2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Сайт учреждения 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http://xn--d1auw.xn--90ahviid.xn--p1ai/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Директор: Веселова Людмила Алексеевна, тел. 8 (391-38) 2-02-20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15040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" y="2193933"/>
            <a:ext cx="3603122" cy="25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150408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4307" y="2305002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Региональный этап конкурса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«Лучшая инклюзивная школа»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оминация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«Лучшая инклюзивная организация дополнительного образования»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3419872" y="699542"/>
            <a:ext cx="55446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психолого-педагогического сопровождения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втором этапе составляется модель перспективного и календарного планирования всего обучения. Определяются методы, формы взаимодействия,  сроки и предмет взаимодействия со специалистами образовательных учреждений. На начало учебного года синхронизируются темы календарно-тематического планирования по АДООП с планированием воспитателя. Рассматриваются темы и разделы программы и сопоставляются новые слова, которые будут введены в активный и пассивный словарь обучающегося во время реализации АДООП. </a:t>
            </a:r>
          </a:p>
        </p:txBody>
      </p:sp>
      <p:pic>
        <p:nvPicPr>
          <p:cNvPr id="8194" name="Picture 2" descr="C:\Users\inf1comp4\Desktop\Мои документы\Методическая работа\Конкурсы\2022-2023\Лучшая инклюзивная практика\Договоры-1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6079" r="10878" b="4033"/>
          <a:stretch/>
        </p:blipFill>
        <p:spPr bwMode="auto">
          <a:xfrm>
            <a:off x="107504" y="1556690"/>
            <a:ext cx="3145536" cy="24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7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3077552" y="699542"/>
            <a:ext cx="5832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психолого-педагогического сопровождения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третьем этапе проводится непосредственная реализация АДООП. В течение учебного года проводится консультативная работа, которая обеспечивает специальную непрерывную поддержку детей и их родителей. </a:t>
            </a:r>
          </a:p>
        </p:txBody>
      </p:sp>
      <p:pic>
        <p:nvPicPr>
          <p:cNvPr id="9218" name="Picture 2" descr="http://xn--d1auw.xn--90ahviid.xn--p1ai/wp-content/uploads/2021/09/50zp_bgrir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76" y="2687475"/>
            <a:ext cx="2826032" cy="189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47" y="2732000"/>
            <a:ext cx="2673471" cy="178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30136" t="24054" r="30191" b="23638"/>
          <a:stretch/>
        </p:blipFill>
        <p:spPr bwMode="auto">
          <a:xfrm>
            <a:off x="179512" y="1419622"/>
            <a:ext cx="2664296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12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3077552" y="699542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психолого-педагогического сопровождения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конце учебного года проходит промежуточная аттестация по итогам реализации АДООП. Результаты промежуточной аттестации обсуждаются всеми участниками, что позволяет сделать выводы о положительной динамике и об эффективности совместной работы.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07865"/>
            <a:ext cx="2502560" cy="166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6" descr="blob:https://web.telegram.org/f20a802c-a372-4026-9336-e4f2a96e64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blob:https://web.telegram.org/f20a802c-a372-4026-9336-e4f2a96e645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3" name="Picture 9" descr="C:\Users\inf1comp4\Desktop\Мои документы\Методическая работа\Конкурсы\2022-2023\Лучшая инклюзивная практика\photo_5280495289674877247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7" y="2067694"/>
            <a:ext cx="2808510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inf1comp4\Desktop\Мои документы\Методическая работа\Конкурсы\2022-2023\Лучшая инклюзивная практика\photo_5280495289674877217_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/>
          <a:stretch/>
        </p:blipFill>
        <p:spPr bwMode="auto">
          <a:xfrm>
            <a:off x="6228184" y="3001011"/>
            <a:ext cx="2448272" cy="16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0" y="0"/>
            <a:ext cx="9161120" cy="5153130"/>
          </a:xfrm>
        </p:spPr>
      </p:pic>
      <p:sp>
        <p:nvSpPr>
          <p:cNvPr id="5" name="TextBox 4"/>
          <p:cNvSpPr txBox="1"/>
          <p:nvPr/>
        </p:nvSpPr>
        <p:spPr>
          <a:xfrm>
            <a:off x="2267744" y="987574"/>
            <a:ext cx="6624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Достаточно глубоко социальное воспитание исследовал А.В. Мудрик, изучая процессы социализации. Он определил ряд необходимых условий для социализации человека. Эти условия организуются в трех сферах: образовании, организации социального опыта человека и индивидуальной помощи ему.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Практика направлена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усиление воспитывающего характера обучения, гармонизацию социального поля ребенка, использование эффективных гуманных воспитательных методов.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практики применяются на занятиях по адаптированным дополнительным общеобразовательным общеразвивающим программам различной направленности, в проведении воспитательных мероприятий и различных акций со всем контингентом обучающихся нашего учреждения.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55552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Инклюзивная практика - «Толерантная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среда»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91630"/>
            <a:ext cx="2088231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1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" y="0"/>
            <a:ext cx="9142824" cy="5142839"/>
          </a:xfrm>
        </p:spPr>
      </p:pic>
      <p:sp>
        <p:nvSpPr>
          <p:cNvPr id="5" name="TextBox 4"/>
          <p:cNvSpPr txBox="1"/>
          <p:nvPr/>
        </p:nvSpPr>
        <p:spPr>
          <a:xfrm>
            <a:off x="2483768" y="555526"/>
            <a:ext cx="64807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профессиональных действий.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действия педагогов и специалистов подчинены следующим правилам: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принимать индивидуальность детей с ОВЗ, их права на самовыражение и вариативность способов жизни;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безоценочное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восприятие личности другого, способность 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децентрации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пониманию другой позиции, точки зрения и т.д.;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гибкость и адаптивность в общении, умение прощать промахи и ошибки;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оказывать помощь и поддержку другому человеку в жизненных ситуациях;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воспитывать такое же отношение своих обучающихся к детям с ОВЗ;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относится к детям с ОВЗ, как к равным партнерам и участникам образовательного процесса;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пропаганда отзывчивости, понимания и принятия детей с ОВЗ, инвалидов, как полноценных членов общества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png.pngtree.com/png-clipart/20200701/original/pngtree-inclusive-reading-meeting-with-children-png-image_53927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5646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403648" y="555526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анализ контингента детей с ОВЗ в Ермаковском районе (количество, возраст, место проживания, место обучения);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анализ востребованности программ дополнительного образования для детей с ОВЗ (направленности, цели программ, количество часов и т.д.);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анализ образования и состава педагогов дополнительного образования, способных реализовывать АДООП (образование, курсы повышения квалификации);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разработка АДООП согласно востребованности;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разработка массовых и воспитательных мероприятий, организация конкурсов для детей с ОВЗ, с целью включения их в совместную деятельность с детьми без ОВЗ (по каждому мероприятию);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реализации АДООП;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мониторинг освоения обучающимися АДООП и обсуждение результатов всеми участниками реализации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691680" y="67670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Совместные праздники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\\METODIST1\Users\Public\ОВЗ\Фото\DSC_0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703164"/>
            <a:ext cx="280571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76707"/>
            <a:ext cx="2854484" cy="190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15653"/>
            <a:ext cx="2894738" cy="193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3" y="2211710"/>
            <a:ext cx="2805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 для мам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8907" y="3723878"/>
            <a:ext cx="2805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защиты детей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4949" y="2703164"/>
            <a:ext cx="2805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собирает друзей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10358" y="555526"/>
            <a:ext cx="709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Совместные мероприятия в рамках акции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«Три П: Понимаем, Принимаем, Помогаем»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71750"/>
            <a:ext cx="2682373" cy="178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26" y="1808267"/>
            <a:ext cx="3081441" cy="176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3" y="2211710"/>
            <a:ext cx="2805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дружбы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7990" y="3651870"/>
            <a:ext cx="2805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Туристический слет для маленьких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6160" y="3312814"/>
            <a:ext cx="2805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 «Зимняя ночь»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\\METODIST1\Users\Public\ОВЗ\Фото\DSC_02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60" y="1201857"/>
            <a:ext cx="2664296" cy="193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475656" y="555526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оценивания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создание толерантной среды в учреждении. То есть в учреждении среди обучающихся с ОВЗ и не с ОВЗ существуют адекватное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самовосприятие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восприятие партнера по общению, творческое мышление, мобильность поведения,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Каждый критерий детализируется в ряде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Оценка критериев происходит методом наблюдения во время проведения общих мероприятий и заполнением таблицы (мониторинга). При заполнении таблицы выводится уровень развития каждого критерия, и уровень развития толерантной образовательной среды. Оценивание происходит как проявления критериев у обучающихся, так и у родителей и педагогов.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Сводная таблица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https://u.to/lKPZHg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900848" y="59848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xn--d1auw.xn--90ahviid.xn--p1ai/wp-content/uploads/2021/09/sv-vo-publik-lim-himiy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9005">
            <a:off x="305786" y="1549469"/>
            <a:ext cx="1554072" cy="21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xn--d1auw.xn--90ahviid.xn--p1ai/wp-content/uploads/2021/09/zamyatkin-evgeni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9656">
            <a:off x="4358343" y="960890"/>
            <a:ext cx="1421712" cy="20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:\Users\inf1comp4\Desktop\Мои документы\Методическая работа\Конкурсы\2022-2023\БиотопПрофи\Всероссийский\certificate Гордиенко_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/>
          <a:stretch/>
        </p:blipFill>
        <p:spPr bwMode="auto">
          <a:xfrm rot="636417">
            <a:off x="1947143" y="1424572"/>
            <a:ext cx="1616959" cy="21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02" y="2618656"/>
            <a:ext cx="1447509" cy="204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 descr="http://xn--d1auw.xn--90ahviid.xn--p1ai/wp-content/uploads/2021/09/prohorov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83152"/>
            <a:ext cx="147590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://xn--d1auw.xn--90ahviid.xn--p1ai/wp-content/uploads/2021/09/hilko-sofiy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0843">
            <a:off x="7147220" y="890066"/>
            <a:ext cx="1426810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http://xn--d1auw.xn--90ahviid.xn--p1ai/wp-content/uploads/2021/09/zamyatki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829">
            <a:off x="4461702" y="2684400"/>
            <a:ext cx="1295400" cy="183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http://xn--d1auw.xn--90ahviid.xn--p1ai/wp-content/uploads/2021/09/sitnikov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568">
            <a:off x="7170278" y="2604520"/>
            <a:ext cx="1380693" cy="195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2022-2023\фото для презентаций\фото марин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18656"/>
            <a:ext cx="1679349" cy="1925245"/>
          </a:xfrm>
          <a:prstGeom prst="rect">
            <a:avLst/>
          </a:prstGeom>
          <a:noFill/>
          <a:ln w="38100" cmpd="thinThick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2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331640" y="55552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справка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1" y="483518"/>
            <a:ext cx="1259632" cy="8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1491630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Общее количество обучающихся – 844 (100 %)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 них количество обучающихся с ОВЗ – 42 (5 %)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Среди обучающихся с ОВЗ присутствуют обучающиеся с тяжелыми нарушениями речи – 39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Обучающиеся с НОДА – 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Обучающиеся с интеллектуальными нарушениями – 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97284815"/>
              </p:ext>
            </p:extLst>
          </p:nvPr>
        </p:nvGraphicFramePr>
        <p:xfrm>
          <a:off x="90570" y="1335044"/>
          <a:ext cx="3617333" cy="166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68577373"/>
              </p:ext>
            </p:extLst>
          </p:nvPr>
        </p:nvGraphicFramePr>
        <p:xfrm>
          <a:off x="5720" y="3003798"/>
          <a:ext cx="370218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881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17410" name="Picture 2" descr="C:\Users\inf1comp4\Desktop\Мои документы\Методическая работа\Шаблоны презентаций\Я такой же как вс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43558"/>
            <a:ext cx="74125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1" y="483518"/>
            <a:ext cx="1259632" cy="8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903605"/>
            <a:ext cx="58326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инклюзивного образования в учреждении является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специальных образовательных условий для получения доступного качественного дополнительного образования детьми с ограниченными возможностями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здоровья,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учетом их особых образовательных потребностей, необходимого для их максимальной адаптации и включенности в социум в условиях инклюзивного образования через построение индивидуального маршрута получения образования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inf1comp4\Desktop\Мои документы\Методическая работа\Шаблоны презентаций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4" y="1635646"/>
            <a:ext cx="26768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5" name="Picture 2" descr="C:\Users\inf1comp4\Desktop\Мои документы\Методическая работа\Шаблоны презентаций\1674717481_top-fon-com-p-fon-dlya-prezentatsii-deti-s-ovz-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0" y="1923678"/>
            <a:ext cx="247025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1000" y="699542"/>
            <a:ext cx="63367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включить детей с ОВЗ в среду обычных сверстников через реализацию адаптированных или индивидуальных образовательных программ;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организовать педагогическую поддержку и помощь детям с ОВЗ и их родителям в решении задач развития, обучения, воспитания.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создать условия, направленные на создание доступной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универсальной образовательной среды в учреждении.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систематизировать методическое сопровождение и повышение квалификации педагогов дополнительного образования  реализующих программы для данной категории;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способствовать формированию инклюзивной культуры в учреждении, в том числе и через формирование толерантного отношения участников образовательного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детям с ОВЗ</a:t>
            </a:r>
          </a:p>
        </p:txBody>
      </p:sp>
    </p:spTree>
    <p:extLst>
      <p:ext uri="{BB962C8B-B14F-4D97-AF65-F5344CB8AC3E}">
        <p14:creationId xmlns:p14="http://schemas.microsoft.com/office/powerpoint/2010/main" val="10648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" y="0"/>
            <a:ext cx="9144000" cy="514350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25619719"/>
              </p:ext>
            </p:extLst>
          </p:nvPr>
        </p:nvGraphicFramePr>
        <p:xfrm>
          <a:off x="251520" y="1419622"/>
          <a:ext cx="381642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3968" y="843558"/>
            <a:ext cx="46085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педагогических работниках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Общее количество педагогов, работающих в организации – 18 человек.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Доля педагогов, работающих с детьми с ОВЗ, с инвалидностью – 4 человека / 22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педагогов, имеющих удостоверение о повышении квалификации в области инклюзивного образования за последние 3 года – 6 человек /33 %</a:t>
            </a:r>
          </a:p>
        </p:txBody>
      </p:sp>
    </p:spTree>
    <p:extLst>
      <p:ext uri="{BB962C8B-B14F-4D97-AF65-F5344CB8AC3E}">
        <p14:creationId xmlns:p14="http://schemas.microsoft.com/office/powerpoint/2010/main" val="25414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763688" y="62753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Реализуемые адаптированные дополнительные общеобразовательные общеразвивающие программы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inf1comp4\Desktop\Мои документы\Методическая работа\Шаблоны презентаций\u4hw9Nl68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453" y="3142292"/>
            <a:ext cx="6299043" cy="144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511076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АДООП «Туристята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next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– туристско-краеведческая направленность;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АДООП «Удивительное рядом» – естественнонаучная направленность;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АДООП «Природа и художник» - художественная направленность;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АДООП «Надежда» – художественная направленность (индивидуальная»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5" y="1347614"/>
            <a:ext cx="2592287" cy="1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5" y="2931790"/>
            <a:ext cx="2592287" cy="17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627534"/>
            <a:ext cx="6192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организации созданы следующие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материально-технические условия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 ОВЗ: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среды - пандусы при входе в учреждение;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все занятия для детей с ОВЗ проходят на первом этаже;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кабинет с интерактивной панелью и 10 рабочих мест с ИКТ для обучающихся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мультимедиа проекторы в каждом кабинете;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интерактивных панели;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кабинет для занятий экспериментальной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деятельностью;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уристское снаряжение, веревки, карабины, обвязки;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наглядные пособия для реализации АДООП.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9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2771800" y="555526"/>
            <a:ext cx="62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образовательного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процесса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комплексная деятельность педагогов и специалистов (педагога-психолога,  педагога дополнительного образования, воспитателя, логопеда), направленная на решение задач коррекции, компенсации, развития, обучения, воспитания, социализации и адаптации детей с ОВЗ на разных этапах реализации АДООП.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В ходе такого сопровождения решается ряд задач: мониторинг развития индивидуально-личностных характеристик ребенка; помощь (содействие) ребенку в решении актуальных задач развития, обучения и социализации; повышение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психолого-педагогической компетентности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обучающихся, родителей, педагогов.</a:t>
            </a:r>
          </a:p>
          <a:p>
            <a:endParaRPr lang="ru-RU" dirty="0"/>
          </a:p>
        </p:txBody>
      </p:sp>
      <p:pic>
        <p:nvPicPr>
          <p:cNvPr id="6146" name="Picture 2" descr="C:\Users\inf1comp4\Desktop\Мои документы\Методическая работа\Шаблоны презентаций\4c7ac9835cedf04407c570e5d3d04e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1631"/>
            <a:ext cx="252436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2915816" y="627534"/>
            <a:ext cx="5976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Этапы психолого-педагогического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сопровождения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этап.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первом этапе заместитель по УВР и методисты учреждения определяют, перечень адаптированных ДООП, количество заявок, поступивших от родителей, определяют педагогов дополнительного образования, которые имеют необходимые знания, умения, возможности для работы с детьми с ОВЗ. Педагоги и специалисты взаимодействуют с родителями обучающихся с целью изучения индивидуальных особенностей развития ребенка, изучения коллегиального заключения ТПМПК, ИПРА ребенка, рекомендаций по работе с ним. </a:t>
            </a:r>
          </a:p>
          <a:p>
            <a:endParaRPr lang="ru-RU" dirty="0"/>
          </a:p>
        </p:txBody>
      </p:sp>
      <p:pic>
        <p:nvPicPr>
          <p:cNvPr id="7170" name="Picture 2" descr="C:\Users\inf1comp4\Desktop\Мои документы\Методическая работа\Конкурсы\2022-2023\Лучшая инклюзивная практика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1670"/>
            <a:ext cx="256028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1236</Words>
  <Application>Microsoft Office PowerPoint</Application>
  <PresentationFormat>Экран (16:9)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inf1comp4</dc:creator>
  <cp:lastModifiedBy>inf1comp4</cp:lastModifiedBy>
  <cp:revision>23</cp:revision>
  <dcterms:created xsi:type="dcterms:W3CDTF">2023-04-02T05:02:06Z</dcterms:created>
  <dcterms:modified xsi:type="dcterms:W3CDTF">2023-04-02T09:36:12Z</dcterms:modified>
</cp:coreProperties>
</file>