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6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D979-C2A3-467C-AE12-08D2DFE188D2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926C-BCD5-4B34-9E04-06B2A46C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13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D979-C2A3-467C-AE12-08D2DFE188D2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926C-BCD5-4B34-9E04-06B2A46C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39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D979-C2A3-467C-AE12-08D2DFE188D2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926C-BCD5-4B34-9E04-06B2A46C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21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D979-C2A3-467C-AE12-08D2DFE188D2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926C-BCD5-4B34-9E04-06B2A46C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10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D979-C2A3-467C-AE12-08D2DFE188D2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926C-BCD5-4B34-9E04-06B2A46C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345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D979-C2A3-467C-AE12-08D2DFE188D2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926C-BCD5-4B34-9E04-06B2A46C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43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D979-C2A3-467C-AE12-08D2DFE188D2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926C-BCD5-4B34-9E04-06B2A46C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1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D979-C2A3-467C-AE12-08D2DFE188D2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926C-BCD5-4B34-9E04-06B2A46C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3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D979-C2A3-467C-AE12-08D2DFE188D2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926C-BCD5-4B34-9E04-06B2A46C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54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D979-C2A3-467C-AE12-08D2DFE188D2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926C-BCD5-4B34-9E04-06B2A46C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D979-C2A3-467C-AE12-08D2DFE188D2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926C-BCD5-4B34-9E04-06B2A46C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5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3D979-C2A3-467C-AE12-08D2DFE188D2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F926C-BCD5-4B34-9E04-06B2A46C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47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kodo.kkr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grifa.rmc.20@gmail.com" TargetMode="External"/><Relationship Id="rId2" Type="http://schemas.openxmlformats.org/officeDocument/2006/relationships/hyperlink" Target="mailto:kuznetsov.rmc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mailto:aalustry@gmail.co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odo.kkr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13" y="535471"/>
            <a:ext cx="5582196" cy="5896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717" y="535471"/>
            <a:ext cx="5642231" cy="343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173716" y="4324988"/>
            <a:ext cx="5642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4"/>
              </a:rPr>
              <a:t>https://kodo.kkr.ru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 официальный сайт КОДО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9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6CED29-E2B5-41E4-9086-A6A6984A0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89" y="2793274"/>
            <a:ext cx="8977248" cy="3816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983180" y="410137"/>
            <a:ext cx="83721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Bookman Old Style" panose="02050604050505020204" pitchFamily="18" charset="0"/>
              </a:rPr>
              <a:t>Участник может выбрать проекты разных направленностей</a:t>
            </a: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A967E3-9422-4FB6-8CC3-B5EDA2E8F8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670"/>
          <a:stretch/>
        </p:blipFill>
        <p:spPr>
          <a:xfrm>
            <a:off x="9504602" y="1287300"/>
            <a:ext cx="2263845" cy="442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57333CB4-D116-498D-9A29-D62B3C3C7B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2" y="149768"/>
            <a:ext cx="1258825" cy="196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0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831A0D-B914-47B0-BC42-18CBA1DCF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082" y="2113808"/>
            <a:ext cx="6599315" cy="4546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57333CB4-D116-498D-9A29-D62B3C3C7B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2" y="149768"/>
            <a:ext cx="1258825" cy="1964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AD2860-DA3A-4402-B2C9-8E09507B094C}"/>
              </a:ext>
            </a:extLst>
          </p:cNvPr>
          <p:cNvSpPr txBox="1"/>
          <p:nvPr/>
        </p:nvSpPr>
        <p:spPr>
          <a:xfrm>
            <a:off x="1805049" y="149768"/>
            <a:ext cx="97852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Bookman Old Style" panose="02050604050505020204" pitchFamily="18" charset="0"/>
              </a:rPr>
              <a:t>Все индивидуальные достижения участников определяют статус и активность учреждения</a:t>
            </a:r>
          </a:p>
        </p:txBody>
      </p:sp>
    </p:spTree>
    <p:extLst>
      <p:ext uri="{BB962C8B-B14F-4D97-AF65-F5344CB8AC3E}">
        <p14:creationId xmlns:p14="http://schemas.microsoft.com/office/powerpoint/2010/main" val="404469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2445" y="406132"/>
            <a:ext cx="610455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Bookman Old Style" panose="02050604050505020204" pitchFamily="18" charset="0"/>
              </a:rPr>
              <a:t>Что делает РАЗРАБОТЧИК</a:t>
            </a:r>
          </a:p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Bookman Old Style" panose="02050604050505020204" pitchFamily="18" charset="0"/>
              </a:rPr>
              <a:t>в КОДО?</a:t>
            </a:r>
            <a:endParaRPr lang="ru-RU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EB6A10-6C77-42D3-8125-14DB7FC1703B}"/>
              </a:ext>
            </a:extLst>
          </p:cNvPr>
          <p:cNvSpPr txBox="1"/>
          <p:nvPr/>
        </p:nvSpPr>
        <p:spPr>
          <a:xfrm>
            <a:off x="1720270" y="1858944"/>
            <a:ext cx="97254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latin typeface="Bookman Old Style" panose="02050604050505020204" pitchFamily="18" charset="0"/>
              </a:rPr>
              <a:t>Придумывает и описывает проект для участников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latin typeface="Bookman Old Style" panose="02050604050505020204" pitchFamily="18" charset="0"/>
              </a:rPr>
              <a:t>Разбивает реализацию проекта на шаги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latin typeface="Bookman Old Style" panose="02050604050505020204" pitchFamily="18" charset="0"/>
              </a:rPr>
              <a:t>Описывает каждый шаг в </a:t>
            </a:r>
            <a:r>
              <a:rPr lang="ru-RU" sz="2800" dirty="0" err="1">
                <a:latin typeface="Bookman Old Style" panose="02050604050505020204" pitchFamily="18" charset="0"/>
              </a:rPr>
              <a:t>КоДО</a:t>
            </a:r>
            <a:endParaRPr lang="ru-RU" sz="2800" dirty="0"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latin typeface="Bookman Old Style" panose="02050604050505020204" pitchFamily="18" charset="0"/>
              </a:rPr>
              <a:t>Готовит материалы и инструменты для каждого </a:t>
            </a:r>
            <a:r>
              <a:rPr lang="ru-RU" sz="2800" dirty="0" smtClean="0">
                <a:latin typeface="Bookman Old Style" panose="02050604050505020204" pitchFamily="18" charset="0"/>
              </a:rPr>
              <a:t>шага </a:t>
            </a:r>
            <a:r>
              <a:rPr lang="ru-RU" sz="2000" dirty="0" smtClean="0">
                <a:latin typeface="Bookman Old Style" panose="02050604050505020204" pitchFamily="18" charset="0"/>
              </a:rPr>
              <a:t>(При </a:t>
            </a:r>
            <a:r>
              <a:rPr lang="ru-RU" sz="2000" dirty="0">
                <a:latin typeface="Bookman Old Style" panose="02050604050505020204" pitchFamily="18" charset="0"/>
              </a:rPr>
              <a:t>необходимости собирает рабочую группу для подготовки проекта, набирает экспертов)</a:t>
            </a:r>
            <a:endParaRPr lang="ru-RU" sz="2400" dirty="0"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latin typeface="Bookman Old Style" panose="02050604050505020204" pitchFamily="18" charset="0"/>
              </a:rPr>
              <a:t>Запускает проект</a:t>
            </a:r>
          </a:p>
        </p:txBody>
      </p:sp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57333CB4-D116-498D-9A29-D62B3C3C7B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2" y="149768"/>
            <a:ext cx="1258825" cy="196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64441E-7D10-4FAF-9E09-6AFA4E472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8119" y="2202325"/>
            <a:ext cx="8804366" cy="437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978636" y="238285"/>
            <a:ext cx="78495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Bookman Old Style" panose="02050604050505020204" pitchFamily="18" charset="0"/>
              </a:rPr>
              <a:t>Что делает 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Bookman Old Style" panose="02050604050505020204" pitchFamily="18" charset="0"/>
              </a:rPr>
              <a:t>ЭКСПЕРТ</a:t>
            </a:r>
          </a:p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Bookman Old Style" panose="02050604050505020204" pitchFamily="18" charset="0"/>
              </a:rPr>
              <a:t>в </a:t>
            </a: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Bookman Old Style" panose="02050604050505020204" pitchFamily="18" charset="0"/>
              </a:rPr>
              <a:t>КОДО?</a:t>
            </a:r>
            <a:endParaRPr lang="ru-RU" sz="3200" dirty="0"/>
          </a:p>
        </p:txBody>
      </p:sp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57333CB4-D116-498D-9A29-D62B3C3C7B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70" y="238285"/>
            <a:ext cx="1258825" cy="1964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EB6A10-6C77-42D3-8125-14DB7FC1703B}"/>
              </a:ext>
            </a:extLst>
          </p:cNvPr>
          <p:cNvSpPr txBox="1"/>
          <p:nvPr/>
        </p:nvSpPr>
        <p:spPr>
          <a:xfrm>
            <a:off x="1852552" y="1141879"/>
            <a:ext cx="9761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>
                <a:latin typeface="Bookman Old Style" panose="02050604050505020204" pitchFamily="18" charset="0"/>
              </a:rPr>
              <a:t>Оценивает результаты проектов </a:t>
            </a:r>
            <a:r>
              <a:rPr lang="ru-RU" sz="3200" dirty="0" smtClean="0">
                <a:latin typeface="Bookman Old Style" panose="02050604050505020204" pitchFamily="18" charset="0"/>
              </a:rPr>
              <a:t>участников!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70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57333CB4-D116-498D-9A29-D62B3C3C7B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61" y="139959"/>
            <a:ext cx="992735" cy="15488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4431" y="505139"/>
            <a:ext cx="85739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Bookman Old Style" panose="02050604050505020204" pitchFamily="18" charset="0"/>
              </a:rPr>
              <a:t>Что делает 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Bookman Old Style" panose="02050604050505020204" pitchFamily="18" charset="0"/>
              </a:rPr>
              <a:t>АНАЛИТИК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Bookman Old Style" panose="02050604050505020204" pitchFamily="18" charset="0"/>
              </a:rPr>
              <a:t>в КОДО?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20686" y="2500194"/>
            <a:ext cx="84077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Bookman Old Style" panose="02050604050505020204" pitchFamily="18" charset="0"/>
              </a:rPr>
              <a:t>Оценивает статистические данные по проектам, участникам и учреждениям</a:t>
            </a:r>
          </a:p>
        </p:txBody>
      </p:sp>
    </p:spTree>
    <p:extLst>
      <p:ext uri="{BB962C8B-B14F-4D97-AF65-F5344CB8AC3E}">
        <p14:creationId xmlns:p14="http://schemas.microsoft.com/office/powerpoint/2010/main" val="108890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4457" y="338884"/>
            <a:ext cx="76002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Bookman Old Style" panose="02050604050505020204" pitchFamily="18" charset="0"/>
              </a:rPr>
              <a:t>Что делает 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Bookman Old Style" panose="02050604050505020204" pitchFamily="18" charset="0"/>
              </a:rPr>
              <a:t>МОДЕРАТОР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Bookman Old Style" panose="02050604050505020204" pitchFamily="18" charset="0"/>
              </a:rPr>
              <a:t>в КОДО?</a:t>
            </a:r>
            <a:endParaRPr lang="ru-RU" sz="3600" dirty="0"/>
          </a:p>
        </p:txBody>
      </p:sp>
      <p:pic>
        <p:nvPicPr>
          <p:cNvPr id="3" name="Рисунок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57333CB4-D116-498D-9A29-D62B3C3C7B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61" y="139959"/>
            <a:ext cx="992735" cy="15488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72111" y="1914298"/>
            <a:ext cx="10859063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Bookman Old Style" panose="02050604050505020204" pitchFamily="18" charset="0"/>
              </a:rPr>
              <a:t>Добавляет</a:t>
            </a:r>
            <a:r>
              <a:rPr lang="ru-RU" sz="3200" dirty="0">
                <a:latin typeface="Bookman Old Style" panose="02050604050505020204" pitchFamily="18" charset="0"/>
              </a:rPr>
              <a:t>, редактирует </a:t>
            </a:r>
            <a:r>
              <a:rPr lang="ru-RU" sz="3200" dirty="0" smtClean="0">
                <a:latin typeface="Bookman Old Style" panose="02050604050505020204" pitchFamily="18" charset="0"/>
              </a:rPr>
              <a:t>новости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Bookman Old Style" panose="02050604050505020204" pitchFamily="18" charset="0"/>
              </a:rPr>
              <a:t>Редактирует проекты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Bookman Old Style" panose="02050604050505020204" pitchFamily="18" charset="0"/>
              </a:rPr>
              <a:t>Редактирует </a:t>
            </a:r>
            <a:r>
              <a:rPr lang="ru-RU" sz="3200" dirty="0">
                <a:latin typeface="Bookman Old Style" panose="02050604050505020204" pitchFamily="18" charset="0"/>
              </a:rPr>
              <a:t>данные пользователей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Bookman Old Style" panose="02050604050505020204" pitchFamily="18" charset="0"/>
              </a:rPr>
              <a:t>Редактирует </a:t>
            </a:r>
            <a:r>
              <a:rPr lang="ru-RU" sz="3200" dirty="0">
                <a:latin typeface="Bookman Old Style" panose="02050604050505020204" pitchFamily="18" charset="0"/>
              </a:rPr>
              <a:t>результаты выполнения проектов,</a:t>
            </a:r>
            <a:br>
              <a:rPr lang="ru-RU" sz="3200" dirty="0">
                <a:latin typeface="Bookman Old Style" panose="02050604050505020204" pitchFamily="18" charset="0"/>
              </a:rPr>
            </a:br>
            <a:r>
              <a:rPr lang="ru-RU" sz="3200" dirty="0">
                <a:latin typeface="Bookman Old Style" panose="02050604050505020204" pitchFamily="18" charset="0"/>
              </a:rPr>
              <a:t>результаты экспертизы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55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B2E19B-B411-4F2C-B5E5-D982BF70FAE5}"/>
              </a:ext>
            </a:extLst>
          </p:cNvPr>
          <p:cNvSpPr txBox="1"/>
          <p:nvPr/>
        </p:nvSpPr>
        <p:spPr>
          <a:xfrm>
            <a:off x="589018" y="2200231"/>
            <a:ext cx="112601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atin typeface="Bookman Old Style" panose="02050604050505020204" pitchFamily="18" charset="0"/>
              </a:rPr>
              <a:t>Технические вопросы </a:t>
            </a:r>
            <a:r>
              <a:rPr lang="ru-RU" sz="2000" dirty="0">
                <a:latin typeface="Bookman Old Style" panose="02050604050505020204" pitchFamily="18" charset="0"/>
              </a:rPr>
              <a:t>– Антон Евгеньевич Кузнецов </a:t>
            </a:r>
          </a:p>
          <a:p>
            <a:pPr lvl="1">
              <a:lnSpc>
                <a:spcPct val="150000"/>
              </a:lnSpc>
            </a:pPr>
            <a:r>
              <a:rPr lang="ru-RU" sz="2000" dirty="0">
                <a:latin typeface="Bookman Old Style" panose="02050604050505020204" pitchFamily="18" charset="0"/>
              </a:rPr>
              <a:t>(тел. </a:t>
            </a:r>
            <a:r>
              <a:rPr lang="ru-RU" b="0" i="0" dirty="0">
                <a:solidFill>
                  <a:srgbClr val="212529"/>
                </a:solidFill>
                <a:effectLst/>
                <a:latin typeface="Bookman Old Style" panose="02050604050505020204" pitchFamily="18" charset="0"/>
              </a:rPr>
              <a:t>8 (995) 605-16-81</a:t>
            </a:r>
            <a:r>
              <a:rPr lang="ru-RU" sz="2000" dirty="0">
                <a:latin typeface="Bookman Old Style" panose="02050604050505020204" pitchFamily="18" charset="0"/>
              </a:rPr>
              <a:t>, почта: </a:t>
            </a:r>
            <a:r>
              <a:rPr lang="en-US" sz="2000" b="0" i="0" dirty="0">
                <a:solidFill>
                  <a:srgbClr val="212529"/>
                </a:solidFill>
                <a:effectLst/>
                <a:latin typeface="Bookman Old Style" panose="02050604050505020204" pitchFamily="18" charset="0"/>
                <a:hlinkClick r:id="rId2"/>
              </a:rPr>
              <a:t>kuznetsov.rmc@gmail.com</a:t>
            </a:r>
            <a:endParaRPr lang="ru-RU" sz="2000" b="0" i="0" dirty="0">
              <a:solidFill>
                <a:srgbClr val="212529"/>
              </a:solidFill>
              <a:effectLst/>
              <a:latin typeface="Bookman Old Style" panose="02050604050505020204" pitchFamily="18" charset="0"/>
            </a:endParaRPr>
          </a:p>
          <a:p>
            <a:pPr lvl="1">
              <a:lnSpc>
                <a:spcPct val="150000"/>
              </a:lnSpc>
            </a:pPr>
            <a:endParaRPr lang="ru-RU" sz="2000" dirty="0">
              <a:latin typeface="Bookman Old Style" panose="020506040505050202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atin typeface="Bookman Old Style" panose="02050604050505020204" pitchFamily="18" charset="0"/>
              </a:rPr>
              <a:t>Вопросы по содержанию </a:t>
            </a:r>
            <a:r>
              <a:rPr lang="ru-RU" sz="2000" dirty="0">
                <a:latin typeface="Bookman Old Style" panose="02050604050505020204" pitchFamily="18" charset="0"/>
              </a:rPr>
              <a:t>– Римма </a:t>
            </a:r>
            <a:r>
              <a:rPr lang="ru-RU" sz="2000" dirty="0" err="1">
                <a:latin typeface="Bookman Old Style" panose="02050604050505020204" pitchFamily="18" charset="0"/>
              </a:rPr>
              <a:t>Фаритовна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Аглиуллина</a:t>
            </a:r>
            <a:endParaRPr lang="ru-RU" sz="2000" dirty="0">
              <a:latin typeface="Bookman Old Style" panose="020506040505050202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ru-RU" sz="2000" dirty="0">
                <a:latin typeface="Bookman Old Style" panose="02050604050505020204" pitchFamily="18" charset="0"/>
              </a:rPr>
              <a:t>(тел. </a:t>
            </a:r>
            <a:r>
              <a:rPr lang="ru-RU" b="0" i="0" dirty="0">
                <a:solidFill>
                  <a:srgbClr val="212529"/>
                </a:solidFill>
                <a:effectLst/>
                <a:latin typeface="Bookman Old Style" panose="02050604050505020204" pitchFamily="18" charset="0"/>
              </a:rPr>
              <a:t>8 (995) 619-20-06 </a:t>
            </a:r>
            <a:r>
              <a:rPr lang="ru-RU" sz="2000" b="1" i="0" dirty="0">
                <a:solidFill>
                  <a:srgbClr val="212529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000" i="0" dirty="0">
                <a:solidFill>
                  <a:srgbClr val="212529"/>
                </a:solidFill>
                <a:effectLst/>
                <a:latin typeface="Bookman Old Style" panose="02050604050505020204" pitchFamily="18" charset="0"/>
              </a:rPr>
              <a:t>почта: </a:t>
            </a:r>
            <a:r>
              <a:rPr lang="en-US" sz="2000" b="0" i="0" dirty="0">
                <a:solidFill>
                  <a:srgbClr val="212529"/>
                </a:solidFill>
                <a:effectLst/>
                <a:latin typeface="Bookman Old Style" panose="02050604050505020204" pitchFamily="18" charset="0"/>
                <a:hlinkClick r:id="rId3"/>
              </a:rPr>
              <a:t>agrifa.rmc.20@gmail.com</a:t>
            </a:r>
            <a:endParaRPr lang="ru-RU" sz="2000" b="0" i="0" dirty="0">
              <a:solidFill>
                <a:srgbClr val="212529"/>
              </a:solidFill>
              <a:effectLst/>
              <a:latin typeface="Bookman Old Style" panose="02050604050505020204" pitchFamily="18" charset="0"/>
            </a:endParaRPr>
          </a:p>
          <a:p>
            <a:pPr lvl="1">
              <a:lnSpc>
                <a:spcPct val="150000"/>
              </a:lnSpc>
            </a:pPr>
            <a:endParaRPr lang="ru-RU" sz="2000" dirty="0">
              <a:latin typeface="Bookman Old Style" panose="020506040505050202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atin typeface="Bookman Old Style" panose="02050604050505020204" pitchFamily="18" charset="0"/>
              </a:rPr>
              <a:t>Вопросы по продвижению, помощь с инструментарием </a:t>
            </a:r>
            <a:r>
              <a:rPr lang="ru-RU" sz="2000" dirty="0">
                <a:latin typeface="Bookman Old Style" panose="02050604050505020204" pitchFamily="18" charset="0"/>
              </a:rPr>
              <a:t>– </a:t>
            </a:r>
            <a:br>
              <a:rPr lang="ru-RU" sz="2000" dirty="0">
                <a:latin typeface="Bookman Old Style" panose="02050604050505020204" pitchFamily="18" charset="0"/>
              </a:rPr>
            </a:br>
            <a:r>
              <a:rPr lang="ru-RU" sz="2000" dirty="0">
                <a:latin typeface="Bookman Old Style" panose="02050604050505020204" pitchFamily="18" charset="0"/>
              </a:rPr>
              <a:t>Денис Витальевич </a:t>
            </a:r>
            <a:r>
              <a:rPr lang="ru-RU" sz="2000" dirty="0" err="1">
                <a:latin typeface="Bookman Old Style" panose="02050604050505020204" pitchFamily="18" charset="0"/>
              </a:rPr>
              <a:t>Лобазов</a:t>
            </a:r>
            <a:r>
              <a:rPr lang="ru-RU" sz="2000" dirty="0">
                <a:latin typeface="Bookman Old Style" panose="02050604050505020204" pitchFamily="18" charset="0"/>
              </a:rPr>
              <a:t> (тел. </a:t>
            </a:r>
            <a:r>
              <a:rPr lang="ru-RU" b="0" i="0" dirty="0">
                <a:solidFill>
                  <a:srgbClr val="212529"/>
                </a:solidFill>
                <a:effectLst/>
                <a:latin typeface="Bookman Old Style" panose="02050604050505020204" pitchFamily="18" charset="0"/>
              </a:rPr>
              <a:t>8 (913) 537-73-17, </a:t>
            </a:r>
            <a:r>
              <a:rPr lang="ru-RU" sz="2000" dirty="0">
                <a:latin typeface="Bookman Old Style" panose="02050604050505020204" pitchFamily="18" charset="0"/>
              </a:rPr>
              <a:t>почта</a:t>
            </a:r>
            <a:r>
              <a:rPr lang="ru-RU" dirty="0">
                <a:latin typeface="Bookman Old Style" panose="02050604050505020204" pitchFamily="18" charset="0"/>
              </a:rPr>
              <a:t>: </a:t>
            </a:r>
            <a:r>
              <a:rPr lang="en-US" sz="2000" b="0" i="0" dirty="0">
                <a:solidFill>
                  <a:srgbClr val="212529"/>
                </a:solidFill>
                <a:effectLst/>
                <a:latin typeface="Bookman Old Style" panose="02050604050505020204" pitchFamily="18" charset="0"/>
                <a:hlinkClick r:id="rId4"/>
              </a:rPr>
              <a:t>aalustry@gmail.com</a:t>
            </a:r>
            <a:r>
              <a:rPr lang="ru-RU" sz="2000" dirty="0">
                <a:solidFill>
                  <a:srgbClr val="212529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Bookman Old Style" panose="02050604050505020204" pitchFamily="18" charset="0"/>
              </a:rPr>
              <a:t>)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57333CB4-D116-498D-9A29-D62B3C3C7B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61" y="139958"/>
            <a:ext cx="1376958" cy="21483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66470" y="616097"/>
            <a:ext cx="2917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Bookman Old Style" panose="02050604050505020204" pitchFamily="18" charset="0"/>
              </a:rPr>
              <a:t>Контакты:</a:t>
            </a:r>
          </a:p>
        </p:txBody>
      </p:sp>
    </p:spTree>
    <p:extLst>
      <p:ext uri="{BB962C8B-B14F-4D97-AF65-F5344CB8AC3E}">
        <p14:creationId xmlns:p14="http://schemas.microsoft.com/office/powerpoint/2010/main" val="281372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927" b="10601"/>
          <a:stretch/>
        </p:blipFill>
        <p:spPr>
          <a:xfrm>
            <a:off x="985651" y="172192"/>
            <a:ext cx="9856519" cy="6393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138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07" y="748145"/>
            <a:ext cx="7717580" cy="5487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027720" y="814449"/>
            <a:ext cx="3776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ookman Old Style" panose="02050604050505020204" pitchFamily="18" charset="0"/>
              </a:rPr>
              <a:t>Чтобы стать участником коворкинга необходимо перейти по ссылке </a:t>
            </a:r>
            <a:r>
              <a:rPr lang="en-US" sz="2400" dirty="0" smtClean="0">
                <a:solidFill>
                  <a:srgbClr val="ED7D31">
                    <a:lumMod val="75000"/>
                  </a:srgbClr>
                </a:solidFill>
                <a:latin typeface="Bookman Old Style" panose="02050604050505020204" pitchFamily="18" charset="0"/>
                <a:hlinkClick r:id="rId3"/>
              </a:rPr>
              <a:t>https</a:t>
            </a:r>
            <a:r>
              <a:rPr lang="en-US" sz="2400" dirty="0">
                <a:solidFill>
                  <a:srgbClr val="ED7D31">
                    <a:lumMod val="75000"/>
                  </a:srgbClr>
                </a:solidFill>
                <a:latin typeface="Bookman Old Style" panose="02050604050505020204" pitchFamily="18" charset="0"/>
                <a:hlinkClick r:id="rId3"/>
              </a:rPr>
              <a:t>://kodo.kkr.ru</a:t>
            </a:r>
            <a:r>
              <a:rPr lang="ru-RU" sz="2400" dirty="0" smtClean="0">
                <a:latin typeface="Bookman Old Style" panose="02050604050505020204" pitchFamily="18" charset="0"/>
              </a:rPr>
              <a:t>  и зарегистрироваться. </a:t>
            </a:r>
          </a:p>
        </p:txBody>
      </p:sp>
    </p:spTree>
    <p:extLst>
      <p:ext uri="{BB962C8B-B14F-4D97-AF65-F5344CB8AC3E}">
        <p14:creationId xmlns:p14="http://schemas.microsoft.com/office/powerpoint/2010/main" val="175651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57333CB4-D116-498D-9A29-D62B3C3C7B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345" y="1125130"/>
            <a:ext cx="3353716" cy="52325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2703" y="382381"/>
            <a:ext cx="10365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Bookman Old Style" panose="02050604050505020204" pitchFamily="18" charset="0"/>
              </a:rPr>
              <a:t>Инструмент организации деятельности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8D128-82E3-4516-A690-B1C502F85E38}"/>
              </a:ext>
            </a:extLst>
          </p:cNvPr>
          <p:cNvSpPr txBox="1"/>
          <p:nvPr/>
        </p:nvSpPr>
        <p:spPr>
          <a:xfrm>
            <a:off x="415579" y="1421871"/>
            <a:ext cx="3622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Bookman Old Style" panose="02050604050505020204" pitchFamily="18" charset="0"/>
              </a:rPr>
              <a:t>Работники учреждений ДО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6BDC1-582C-4054-8204-F4A9798ABEB4}"/>
              </a:ext>
            </a:extLst>
          </p:cNvPr>
          <p:cNvSpPr txBox="1"/>
          <p:nvPr/>
        </p:nvSpPr>
        <p:spPr>
          <a:xfrm>
            <a:off x="569957" y="4606834"/>
            <a:ext cx="3622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Bookman Old Style" panose="02050604050505020204" pitchFamily="18" charset="0"/>
              </a:rPr>
              <a:t>РМЦ, РРЦ и МОЦ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E11F85-75E7-4605-9FA4-F8DC665207DD}"/>
              </a:ext>
            </a:extLst>
          </p:cNvPr>
          <p:cNvSpPr txBox="1"/>
          <p:nvPr/>
        </p:nvSpPr>
        <p:spPr>
          <a:xfrm>
            <a:off x="7907382" y="1426343"/>
            <a:ext cx="3622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Bookman Old Style" panose="02050604050505020204" pitchFamily="18" charset="0"/>
              </a:rPr>
              <a:t>Министерство и УО муниципалитетов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2128E2-7D95-4598-B8B7-B68B90EACDF3}"/>
              </a:ext>
            </a:extLst>
          </p:cNvPr>
          <p:cNvSpPr txBox="1"/>
          <p:nvPr/>
        </p:nvSpPr>
        <p:spPr>
          <a:xfrm>
            <a:off x="7907382" y="3258449"/>
            <a:ext cx="3904599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2800" b="1" dirty="0">
                <a:latin typeface="Bookman Old Style" panose="02050604050505020204" pitchFamily="18" charset="0"/>
              </a:rPr>
              <a:t>Прочие учреждения, связанные с  оценкой качества(ИПК, ЦОПМКП и т.д.)</a:t>
            </a:r>
          </a:p>
          <a:p>
            <a:pPr algn="ctr">
              <a:lnSpc>
                <a:spcPts val="3200"/>
              </a:lnSpc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7955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57333CB4-D116-498D-9A29-D62B3C3C7B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71" y="351648"/>
            <a:ext cx="1456720" cy="2272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62861" y="1188766"/>
            <a:ext cx="57198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Bookman Old Style" panose="02050604050505020204" pitchFamily="18" charset="0"/>
              </a:rPr>
              <a:t>Для чего нужен </a:t>
            </a:r>
          </a:p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Bookman Old Style" panose="02050604050505020204" pitchFamily="18" charset="0"/>
              </a:rPr>
              <a:t>КОДО?</a:t>
            </a:r>
            <a:endParaRPr lang="ru-RU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3179" y="3301340"/>
            <a:ext cx="88233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202122"/>
                </a:solidFill>
                <a:latin typeface="Bookman Old Style" panose="02050604050505020204" pitchFamily="18" charset="0"/>
              </a:rPr>
              <a:t>Это управленческий </a:t>
            </a:r>
            <a:r>
              <a:rPr lang="ru-RU" sz="3200" dirty="0">
                <a:solidFill>
                  <a:srgbClr val="202122"/>
                </a:solidFill>
                <a:latin typeface="Bookman Old Style" panose="02050604050505020204" pitchFamily="18" charset="0"/>
              </a:rPr>
              <a:t>инструмент для организации деятельности обновления содержания дополнительного образования края в проектном </a:t>
            </a:r>
            <a:r>
              <a:rPr lang="ru-RU" sz="3200" dirty="0" smtClean="0">
                <a:solidFill>
                  <a:srgbClr val="202122"/>
                </a:solidFill>
                <a:latin typeface="Bookman Old Style" panose="02050604050505020204" pitchFamily="18" charset="0"/>
              </a:rPr>
              <a:t>формате.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71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8397" y="1188766"/>
            <a:ext cx="5969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Bookman Old Style" panose="02050604050505020204" pitchFamily="18" charset="0"/>
              </a:rPr>
              <a:t>Для кого КОДО?</a:t>
            </a:r>
            <a:endParaRPr lang="ru-RU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57333CB4-D116-498D-9A29-D62B3C3C7B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71" y="351648"/>
            <a:ext cx="1456720" cy="22727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88821" y="3105835"/>
            <a:ext cx="70895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202122"/>
                </a:solidFill>
                <a:latin typeface="Bookman Old Style" panose="02050604050505020204" pitchFamily="18" charset="0"/>
              </a:rPr>
              <a:t>Для всех участников дополнительного </a:t>
            </a:r>
            <a:r>
              <a:rPr lang="ru-RU" sz="3200" dirty="0" smtClean="0">
                <a:solidFill>
                  <a:srgbClr val="202122"/>
                </a:solidFill>
                <a:latin typeface="Bookman Old Style" panose="02050604050505020204" pitchFamily="18" charset="0"/>
              </a:rPr>
              <a:t>образования,</a:t>
            </a:r>
            <a:endParaRPr lang="ru-RU" sz="3200" dirty="0">
              <a:solidFill>
                <a:srgbClr val="202122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3200" dirty="0">
                <a:solidFill>
                  <a:srgbClr val="202122"/>
                </a:solidFill>
                <a:latin typeface="Bookman Old Style" panose="02050604050505020204" pitchFamily="18" charset="0"/>
              </a:rPr>
              <a:t>кроме детей и родителей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3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59801" y="978222"/>
            <a:ext cx="68723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Bookman Old Style" panose="02050604050505020204" pitchFamily="18" charset="0"/>
              </a:rPr>
              <a:t>Что делают пользователи </a:t>
            </a:r>
          </a:p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Bookman Old Style" panose="02050604050505020204" pitchFamily="18" charset="0"/>
              </a:rPr>
              <a:t>с помощью КОДО?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57333CB4-D116-498D-9A29-D62B3C3C7B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71" y="351648"/>
            <a:ext cx="1456720" cy="2272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1D2E31-020D-42C8-BF3B-C9E2251EB0D1}"/>
              </a:ext>
            </a:extLst>
          </p:cNvPr>
          <p:cNvSpPr txBox="1"/>
          <p:nvPr/>
        </p:nvSpPr>
        <p:spPr>
          <a:xfrm>
            <a:off x="2060894" y="2932984"/>
            <a:ext cx="80702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202122"/>
                </a:solidFill>
                <a:latin typeface="Bookman Old Style" panose="02050604050505020204" pitchFamily="18" charset="0"/>
              </a:rPr>
              <a:t>Разрабатывают </a:t>
            </a:r>
            <a:r>
              <a:rPr lang="ru-RU" sz="3200" dirty="0">
                <a:solidFill>
                  <a:srgbClr val="202122"/>
                </a:solidFill>
                <a:latin typeface="Bookman Old Style" panose="02050604050505020204" pitchFamily="18" charset="0"/>
              </a:rPr>
              <a:t>проекты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3944" y="3848952"/>
            <a:ext cx="4961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202122"/>
                </a:solidFill>
                <a:latin typeface="Bookman Old Style" panose="02050604050505020204" pitchFamily="18" charset="0"/>
              </a:rPr>
              <a:t>Выполняют </a:t>
            </a:r>
            <a:r>
              <a:rPr lang="ru-RU" sz="3200" dirty="0">
                <a:solidFill>
                  <a:srgbClr val="202122"/>
                </a:solidFill>
                <a:latin typeface="Bookman Old Style" panose="02050604050505020204" pitchFamily="18" charset="0"/>
              </a:rPr>
              <a:t>проекты</a:t>
            </a:r>
            <a:endParaRPr lang="ru-RU" sz="3600" dirty="0">
              <a:latin typeface="Bookman Old Style" panose="02050604050505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2F686D-0E8E-40C0-9C5D-C297DF930E94}"/>
              </a:ext>
            </a:extLst>
          </p:cNvPr>
          <p:cNvSpPr txBox="1"/>
          <p:nvPr/>
        </p:nvSpPr>
        <p:spPr>
          <a:xfrm>
            <a:off x="1310079" y="4764921"/>
            <a:ext cx="95718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202122"/>
                </a:solidFill>
                <a:latin typeface="Bookman Old Style" panose="02050604050505020204" pitchFamily="18" charset="0"/>
              </a:rPr>
              <a:t>Оценивают </a:t>
            </a:r>
            <a:r>
              <a:rPr lang="ru-RU" sz="3200" dirty="0">
                <a:solidFill>
                  <a:srgbClr val="202122"/>
                </a:solidFill>
                <a:latin typeface="Bookman Old Style" panose="02050604050505020204" pitchFamily="18" charset="0"/>
              </a:rPr>
              <a:t>и анализируют результаты </a:t>
            </a:r>
            <a:endParaRPr lang="ru-RU" sz="3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9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57333CB4-D116-498D-9A29-D62B3C3C7B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71" y="351648"/>
            <a:ext cx="1456720" cy="22727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68410" y="463138"/>
            <a:ext cx="677461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Bookman Old Style" panose="02050604050505020204" pitchFamily="18" charset="0"/>
              </a:rPr>
              <a:t>Какие проекты </a:t>
            </a:r>
          </a:p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Bookman Old Style" panose="02050604050505020204" pitchFamily="18" charset="0"/>
              </a:rPr>
              <a:t>могут быть в КОДО?</a:t>
            </a:r>
            <a:endParaRPr lang="ru-RU" sz="4400" dirty="0">
              <a:latin typeface="Bookman Old Style" panose="02050604050505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85487E-0D6E-491A-A8EB-F2291C54CF9B}"/>
              </a:ext>
            </a:extLst>
          </p:cNvPr>
          <p:cNvSpPr txBox="1"/>
          <p:nvPr/>
        </p:nvSpPr>
        <p:spPr>
          <a:xfrm>
            <a:off x="2937781" y="2039672"/>
            <a:ext cx="7802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Bookman Old Style" panose="02050604050505020204" pitchFamily="18" charset="0"/>
              </a:rPr>
              <a:t>О</a:t>
            </a:r>
            <a:r>
              <a:rPr lang="ru-RU" sz="3200" dirty="0" smtClean="0">
                <a:latin typeface="Bookman Old Style" panose="02050604050505020204" pitchFamily="18" charset="0"/>
              </a:rPr>
              <a:t>ни </a:t>
            </a:r>
            <a:r>
              <a:rPr lang="ru-RU" sz="3200" dirty="0">
                <a:latin typeface="Bookman Old Style" panose="02050604050505020204" pitchFamily="18" charset="0"/>
              </a:rPr>
              <a:t>могут быть направлены на: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2B8E9-BABA-481C-818A-DE1980AB1C31}"/>
              </a:ext>
            </a:extLst>
          </p:cNvPr>
          <p:cNvSpPr txBox="1"/>
          <p:nvPr/>
        </p:nvSpPr>
        <p:spPr>
          <a:xfrm>
            <a:off x="2937781" y="2754431"/>
            <a:ext cx="88217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ru-RU" sz="3200" dirty="0">
                <a:latin typeface="Bookman Old Style" panose="02050604050505020204" pitchFamily="18" charset="0"/>
              </a:rPr>
              <a:t>Тиражирование практик *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ru-RU" sz="3200" dirty="0">
                <a:latin typeface="Bookman Old Style" panose="02050604050505020204" pitchFamily="18" charset="0"/>
              </a:rPr>
              <a:t>Обучение кадров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ru-RU" sz="3200" dirty="0">
                <a:latin typeface="Bookman Old Style" panose="02050604050505020204" pitchFamily="18" charset="0"/>
              </a:rPr>
              <a:t>Выявление кадров или практик *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ru-RU" sz="3200" dirty="0" smtClean="0">
                <a:latin typeface="Bookman Old Style" panose="02050604050505020204" pitchFamily="18" charset="0"/>
              </a:rPr>
              <a:t>Разработка новых проектов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04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57333CB4-D116-498D-9A29-D62B3C3C7B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71" y="351648"/>
            <a:ext cx="1456720" cy="22727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82261" y="2624447"/>
            <a:ext cx="450315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Bookman Old Style" panose="02050604050505020204" pitchFamily="18" charset="0"/>
              </a:rPr>
              <a:t>Какие роли </a:t>
            </a:r>
          </a:p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Bookman Old Style" panose="02050604050505020204" pitchFamily="18" charset="0"/>
              </a:rPr>
              <a:t>есть в КОДО?</a:t>
            </a:r>
            <a:endParaRPr lang="ru-RU" sz="4400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89418" y="1372547"/>
            <a:ext cx="2707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ookman Old Style" panose="02050604050505020204" pitchFamily="18" charset="0"/>
              </a:rPr>
              <a:t>Участник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3691" y="1957322"/>
            <a:ext cx="3049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ookman Old Style" panose="02050604050505020204" pitchFamily="18" charset="0"/>
              </a:rPr>
              <a:t>Разработчик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97637" y="1957321"/>
            <a:ext cx="2707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ookman Old Style" panose="02050604050505020204" pitchFamily="18" charset="0"/>
              </a:rPr>
              <a:t>Эксперт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1226" y="4590082"/>
            <a:ext cx="2707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ookman Old Style" panose="02050604050505020204" pitchFamily="18" charset="0"/>
              </a:rPr>
              <a:t>Аналитик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8121" y="4590081"/>
            <a:ext cx="2707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ookman Old Style" panose="02050604050505020204" pitchFamily="18" charset="0"/>
              </a:rPr>
              <a:t>Модератор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1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57333CB4-D116-498D-9A29-D62B3C3C7B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2" y="149768"/>
            <a:ext cx="1258825" cy="19640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81697" y="406132"/>
            <a:ext cx="476604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Bookman Old Style" panose="02050604050505020204" pitchFamily="18" charset="0"/>
              </a:rPr>
              <a:t>Что делает УЧАСТНИК </a:t>
            </a:r>
          </a:p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Bookman Old Style" panose="02050604050505020204" pitchFamily="18" charset="0"/>
              </a:rPr>
              <a:t>в КОДО?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C20D85-CABD-4634-BAB7-D759BAE2D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827" y="2113808"/>
            <a:ext cx="9211283" cy="4529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58192" y="1401780"/>
            <a:ext cx="8265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Bookman Old Style" panose="02050604050505020204" pitchFamily="18" charset="0"/>
              </a:rPr>
              <a:t>Выбирает и выполняет проекты по шагам!</a:t>
            </a:r>
            <a:endParaRPr lang="ru-RU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298</Words>
  <Application>Microsoft Office PowerPoint</Application>
  <PresentationFormat>Широкоэкранный</PresentationFormat>
  <Paragraphs>64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Bookman Old Style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cp:lastPrinted>2021-11-09T08:03:53Z</cp:lastPrinted>
  <dcterms:created xsi:type="dcterms:W3CDTF">2021-11-08T07:40:40Z</dcterms:created>
  <dcterms:modified xsi:type="dcterms:W3CDTF">2021-11-10T02:25:24Z</dcterms:modified>
</cp:coreProperties>
</file>