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79" r:id="rId3"/>
    <p:sldId id="280" r:id="rId4"/>
    <p:sldId id="256" r:id="rId5"/>
    <p:sldId id="257" r:id="rId6"/>
    <p:sldId id="258" r:id="rId7"/>
    <p:sldId id="285" r:id="rId8"/>
    <p:sldId id="281" r:id="rId9"/>
    <p:sldId id="282" r:id="rId10"/>
    <p:sldId id="283" r:id="rId11"/>
    <p:sldId id="260" r:id="rId12"/>
    <p:sldId id="261" r:id="rId13"/>
    <p:sldId id="270" r:id="rId14"/>
    <p:sldId id="262" r:id="rId15"/>
    <p:sldId id="272" r:id="rId16"/>
    <p:sldId id="263" r:id="rId17"/>
    <p:sldId id="273" r:id="rId18"/>
    <p:sldId id="264" r:id="rId19"/>
    <p:sldId id="274" r:id="rId20"/>
    <p:sldId id="265" r:id="rId21"/>
    <p:sldId id="275" r:id="rId22"/>
    <p:sldId id="266" r:id="rId23"/>
    <p:sldId id="276" r:id="rId24"/>
    <p:sldId id="267" r:id="rId25"/>
    <p:sldId id="268" r:id="rId26"/>
    <p:sldId id="277" r:id="rId27"/>
    <p:sldId id="269" r:id="rId28"/>
    <p:sldId id="27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EC878-56D8-49E3-A29D-55AA22DBEB67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77F21-7B9B-44AD-9481-D558F8F8B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6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7F21-7B9B-44AD-9481-D558F8F8B9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1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9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8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6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2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5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0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9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3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4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EDEA-196F-42FC-B05E-C654F330D36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749C-748B-45CB-8212-CE9D77BF3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84799" y="757279"/>
            <a:ext cx="654396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еминар-совещание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«Исполнение целевых показателей региональной системы дополнительного образования в Ермаковском районе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20.10.2021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04586"/>
              </p:ext>
            </p:extLst>
          </p:nvPr>
        </p:nvGraphicFramePr>
        <p:xfrm>
          <a:off x="249382" y="221672"/>
          <a:ext cx="11665527" cy="6414654"/>
        </p:xfrm>
        <a:graphic>
          <a:graphicData uri="http://schemas.openxmlformats.org/drawingml/2006/table">
            <a:tbl>
              <a:tblPr firstRow="1" firstCol="1" bandRow="1"/>
              <a:tblGrid>
                <a:gridCol w="498763">
                  <a:extLst>
                    <a:ext uri="{9D8B030D-6E8A-4147-A177-3AD203B41FA5}">
                      <a16:colId xmlns:a16="http://schemas.microsoft.com/office/drawing/2014/main" val="2210625357"/>
                    </a:ext>
                  </a:extLst>
                </a:gridCol>
                <a:gridCol w="7129543">
                  <a:extLst>
                    <a:ext uri="{9D8B030D-6E8A-4147-A177-3AD203B41FA5}">
                      <a16:colId xmlns:a16="http://schemas.microsoft.com/office/drawing/2014/main" val="2800762507"/>
                    </a:ext>
                  </a:extLst>
                </a:gridCol>
                <a:gridCol w="1562582">
                  <a:extLst>
                    <a:ext uri="{9D8B030D-6E8A-4147-A177-3AD203B41FA5}">
                      <a16:colId xmlns:a16="http://schemas.microsoft.com/office/drawing/2014/main" val="3701014420"/>
                    </a:ext>
                  </a:extLst>
                </a:gridCol>
                <a:gridCol w="2474639">
                  <a:extLst>
                    <a:ext uri="{9D8B030D-6E8A-4147-A177-3AD203B41FA5}">
                      <a16:colId xmlns:a16="http://schemas.microsoft.com/office/drawing/2014/main" val="3737911032"/>
                    </a:ext>
                  </a:extLst>
                </a:gridCol>
              </a:tblGrid>
              <a:tr h="16036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Организовать ежедневный мониторинг заполнения АИС Навигатор в разрезе каждой образовательной организации по увеличению охвата ДО.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кол-во программ;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-кол-во обучающихся;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% охвата: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01.11.2021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Методист МОЦ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294699"/>
                  </a:ext>
                </a:extLst>
              </a:tr>
              <a:tr h="1069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за исполнением комплекса мер «Дорожной карты» делегировать: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образовательные организации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организации дополнительного образования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01.11.2021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УО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Смолина И.В.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Баженова М.Е.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096639"/>
                  </a:ext>
                </a:extLst>
              </a:tr>
              <a:tr h="5345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Направить утвержденную «Дорожную карту» в образовательные организации для исполнения.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21.10.2021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Методист МОЦ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Фельдман О.В.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726692"/>
                  </a:ext>
                </a:extLst>
              </a:tr>
              <a:tr h="5345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Организовать сбор статистических данных в АИС Навигатор по охвату не менее 70% 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02.11.2021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Методист МОЦ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Фельдман О.В.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66081"/>
                  </a:ext>
                </a:extLst>
              </a:tr>
              <a:tr h="8018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Представить руководителю УО справку - отчет по исполнению комплекса мер (Дорожной карты) по увеличению охвата ДО детей не менее 70 %.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03.11.2021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Методист МОЦ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Фельдман О.В.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5333"/>
                  </a:ext>
                </a:extLst>
              </a:tr>
              <a:tr h="5345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Организовать консультации со специалистами МОЦ по исполнению шагов «Дорожной карты».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МОЦ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638325"/>
                  </a:ext>
                </a:extLst>
              </a:tr>
              <a:tr h="1336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Организовать межведомственные консультации с образовательными организациями: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 исполнению шагов «Дорожной карты» по вариантам увеличения охвата детей ДО в учреждении;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нормативно-правовые особенности реализации ДОП.</a:t>
                      </a:r>
                      <a:endParaRPr lang="ru-RU" sz="12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20.10.21</a:t>
                      </a:r>
                      <a:r>
                        <a:rPr lang="ru-RU" sz="1600" baseline="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20.11.21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</a:t>
                      </a:r>
                      <a:endParaRPr lang="ru-RU" sz="160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УВР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Новикова О.В.</a:t>
                      </a:r>
                      <a:endParaRPr lang="ru-RU" sz="12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40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365126"/>
            <a:ext cx="11720945" cy="553691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Типичные ошибки в 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работе с АИС Навигатор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9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latin typeface="Century Schoolbook" panose="02040604050505020304" pitchFamily="18" charset="0"/>
              </a:rPr>
              <a:t>Не правильно пишут НАИМЕНОВАНИЕ ПРОГРАММ. 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23309"/>
            <a:ext cx="10515600" cy="32536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smtClean="0">
                <a:latin typeface="Century Schoolbook" panose="02040604050505020304" pitchFamily="18" charset="0"/>
              </a:rPr>
              <a:t>строке </a:t>
            </a:r>
            <a:r>
              <a:rPr lang="ru-RU" dirty="0">
                <a:latin typeface="Century Schoolbook" panose="02040604050505020304" pitchFamily="18" charset="0"/>
              </a:rPr>
              <a:t>должно быть написано полное наименование программы с заглавных букв и кавычки «елочки». Никаких </a:t>
            </a:r>
            <a:r>
              <a:rPr lang="ru-RU" u="sng" dirty="0">
                <a:latin typeface="Century Schoolbook" panose="02040604050505020304" pitchFamily="18" charset="0"/>
              </a:rPr>
              <a:t>направленностей</a:t>
            </a:r>
            <a:r>
              <a:rPr lang="ru-RU" dirty="0">
                <a:latin typeface="Century Schoolbook" panose="02040604050505020304" pitchFamily="18" charset="0"/>
              </a:rPr>
              <a:t> там не должно </a:t>
            </a:r>
            <a:r>
              <a:rPr lang="ru-RU" dirty="0" smtClean="0">
                <a:latin typeface="Century Schoolbook" panose="02040604050505020304" pitchFamily="18" charset="0"/>
              </a:rPr>
              <a:t>быть</a:t>
            </a:r>
            <a:r>
              <a:rPr lang="ru-RU" dirty="0">
                <a:latin typeface="Century Schoolbook" panose="02040604050505020304" pitchFamily="18" charset="0"/>
              </a:rPr>
              <a:t>!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Н-р</a:t>
            </a:r>
            <a:r>
              <a:rPr lang="ru-RU" dirty="0">
                <a:latin typeface="Century Schoolbook" panose="02040604050505020304" pitchFamily="18" charset="0"/>
              </a:rPr>
              <a:t>: ДОПОЛНИТЕЛЬНАЯ ОБЩЕОБРАЗОВАТЕЛЬНАЯ ОБЩЕРАЗВИВАЮЩАЯ ПРОГРАММА «РОСТОК»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1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185" r="12067" b="11269"/>
          <a:stretch/>
        </p:blipFill>
        <p:spPr>
          <a:xfrm>
            <a:off x="101562" y="1334217"/>
            <a:ext cx="12090438" cy="532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92036" y="459617"/>
            <a:ext cx="8866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latin typeface="Century Schoolbook" panose="02040604050505020304" pitchFamily="18" charset="0"/>
              </a:rPr>
              <a:t>Не правильно пишут НАИМЕНОВАНИЕ ПРОГРАММ.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2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309" y="448252"/>
            <a:ext cx="10515600" cy="23919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публичном названии программы должно быть ТОЛЬКО </a:t>
            </a:r>
            <a:r>
              <a:rPr lang="ru-RU" b="1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ПРОГРАММЫ (требование РМЦ)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309" y="3186545"/>
            <a:ext cx="10515600" cy="2311544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Century Schoolbook" panose="02040604050505020304" pitchFamily="18" charset="0"/>
              </a:rPr>
              <a:t>Н-р</a:t>
            </a:r>
            <a:r>
              <a:rPr lang="ru-RU" sz="4400" dirty="0">
                <a:latin typeface="Century Schoolbook" panose="02040604050505020304" pitchFamily="18" charset="0"/>
              </a:rPr>
              <a:t>: </a:t>
            </a:r>
            <a:r>
              <a:rPr lang="ru-RU" sz="4400" dirty="0" smtClean="0">
                <a:latin typeface="Century Schoolbook" panose="02040604050505020304" pitchFamily="18" charset="0"/>
              </a:rPr>
              <a:t>«</a:t>
            </a:r>
            <a:r>
              <a:rPr lang="ru-RU" sz="4400" dirty="0">
                <a:latin typeface="Century Schoolbook" panose="02040604050505020304" pitchFamily="18" charset="0"/>
              </a:rPr>
              <a:t>РОСТОК»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0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701" b="11704"/>
          <a:stretch/>
        </p:blipFill>
        <p:spPr>
          <a:xfrm>
            <a:off x="374072" y="1528970"/>
            <a:ext cx="11580096" cy="505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4072" y="265698"/>
            <a:ext cx="11180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публичном названии программы должно быть ТОЛЬКО НАЗВАНИЕ ПРОГРАММЫ (требование РМЦ)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4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9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Часто не согласован </a:t>
            </a:r>
            <a:r>
              <a:rPr lang="ru-RU" b="1" u="sng" dirty="0">
                <a:latin typeface="Century Schoolbook" panose="02040604050505020304" pitchFamily="18" charset="0"/>
              </a:rPr>
              <a:t>размер группы и возраст обучающихся</a:t>
            </a:r>
            <a:r>
              <a:rPr lang="ru-RU" b="1" dirty="0">
                <a:latin typeface="Century Schoolbook" panose="02040604050505020304" pitchFamily="18" charset="0"/>
              </a:rPr>
              <a:t> во вкладке «ОСНОВНОЕ» и во вкладке «ГРУППЫ».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4" y="2757055"/>
            <a:ext cx="11291455" cy="367145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>
              <a:latin typeface="Century Schoolbook" panose="020406040505050203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r>
              <a:rPr lang="ru-RU" sz="3300" dirty="0">
                <a:latin typeface="Century Schoolbook" panose="02040604050505020304" pitchFamily="18" charset="0"/>
              </a:rPr>
              <a:t>Н-р: в основной вкладке максимальный размер группы стоит до 15 человек, а в карточке группы от 8 до 20 </a:t>
            </a:r>
            <a:r>
              <a:rPr lang="ru-RU" sz="3300" dirty="0" smtClean="0">
                <a:latin typeface="Century Schoolbook" panose="02040604050505020304" pitchFamily="18" charset="0"/>
              </a:rPr>
              <a:t>человек. </a:t>
            </a:r>
            <a:r>
              <a:rPr lang="ru-RU" sz="3300" dirty="0">
                <a:latin typeface="Century Schoolbook" panose="02040604050505020304" pitchFamily="18" charset="0"/>
              </a:rPr>
              <a:t>Такая же проблема и по возрасту обучающихся. Обращаем на это внимание при составлении карточек программ. </a:t>
            </a:r>
            <a:endParaRPr lang="ru-RU" sz="3300" dirty="0" smtClean="0">
              <a:latin typeface="Century Schoolbook" panose="02040604050505020304" pitchFamily="18" charset="0"/>
            </a:endParaRPr>
          </a:p>
          <a:p>
            <a:pPr marL="0" lvl="0" indent="0" algn="ctr"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За </a:t>
            </a:r>
            <a:r>
              <a:rPr lang="ru-RU" sz="33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корректность внесения данных в АИС Навигатор несет организатор, назначенный приказом директора!!!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451" y="2967335"/>
            <a:ext cx="6036808" cy="374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24" y="1108364"/>
            <a:ext cx="5264302" cy="426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82144" y="452780"/>
            <a:ext cx="5500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latin typeface="Century Schoolbook" panose="02040604050505020304" pitchFamily="18" charset="0"/>
              </a:rPr>
              <a:t>Часто не согласован </a:t>
            </a:r>
            <a:r>
              <a:rPr lang="ru-RU" sz="2400" b="1" u="sng" dirty="0" smtClean="0">
                <a:latin typeface="Century Schoolbook" panose="02040604050505020304" pitchFamily="18" charset="0"/>
              </a:rPr>
              <a:t>размер группы и возраст обучающихся</a:t>
            </a:r>
            <a:r>
              <a:rPr lang="ru-RU" sz="2400" b="1" dirty="0" smtClean="0">
                <a:latin typeface="Century Schoolbook" panose="02040604050505020304" pitchFamily="18" charset="0"/>
              </a:rPr>
              <a:t> во вкладке «ОСНОВНОЕ» и во вкладке «ГРУППЫ». 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01782" y="2175164"/>
            <a:ext cx="16209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30451" y="3241747"/>
            <a:ext cx="2582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9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Не загружен </a:t>
            </a:r>
            <a:r>
              <a:rPr lang="en-US" b="1" dirty="0">
                <a:latin typeface="Century Schoolbook" panose="02040604050505020304" pitchFamily="18" charset="0"/>
              </a:rPr>
              <a:t>PDF</a:t>
            </a:r>
            <a:r>
              <a:rPr lang="ru-RU" b="1" dirty="0">
                <a:latin typeface="Century Schoolbook" panose="02040604050505020304" pitchFamily="18" charset="0"/>
              </a:rPr>
              <a:t> </a:t>
            </a:r>
            <a:r>
              <a:rPr lang="ru-RU" b="1" dirty="0" smtClean="0">
                <a:latin typeface="Century Schoolbook" panose="02040604050505020304" pitchFamily="18" charset="0"/>
              </a:rPr>
              <a:t>файл программы.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309" y="2535382"/>
            <a:ext cx="10515600" cy="4087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Century Schoolbook" panose="02040604050505020304" pitchFamily="18" charset="0"/>
            </a:endParaRPr>
          </a:p>
          <a:p>
            <a:pPr marL="0" lvl="0" indent="0" algn="ctr">
              <a:buNone/>
            </a:pPr>
            <a:r>
              <a:rPr lang="ru-RU" sz="3500" dirty="0">
                <a:latin typeface="Century Schoolbook" panose="02040604050505020304" pitchFamily="18" charset="0"/>
              </a:rPr>
              <a:t>Без документа, рассмотренного на заседании педагогического совета и утвержденного директором образовательного учреждения, программа, выставленная в АИС Навигатор не действительна!!!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3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latin typeface="Century Schoolbook" panose="02040604050505020304" pitchFamily="18" charset="0"/>
              </a:rPr>
              <a:t>Не загружен </a:t>
            </a:r>
            <a:r>
              <a:rPr lang="en-US" sz="3200" b="1" dirty="0" smtClean="0">
                <a:latin typeface="Century Schoolbook" panose="02040604050505020304" pitchFamily="18" charset="0"/>
              </a:rPr>
              <a:t>PDF</a:t>
            </a:r>
            <a:r>
              <a:rPr lang="ru-RU" sz="3200" b="1" dirty="0" smtClean="0">
                <a:latin typeface="Century Schoolbook" panose="02040604050505020304" pitchFamily="18" charset="0"/>
              </a:rPr>
              <a:t> файл программы.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2" t="9307" r="2281" b="13960"/>
          <a:stretch/>
        </p:blipFill>
        <p:spPr>
          <a:xfrm>
            <a:off x="346364" y="1066801"/>
            <a:ext cx="7647709" cy="296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37164" y="2175164"/>
            <a:ext cx="537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???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690" y="3041476"/>
            <a:ext cx="9204637" cy="35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332509"/>
            <a:ext cx="11139054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семинара-совещания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«Исполнение целевых показателей региональной системы дополнительного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Ермаковском районе»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Дата:</a:t>
            </a: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«20» октября 2021 г.</a:t>
            </a:r>
            <a:endParaRPr lang="ru-RU" sz="1600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проведения:</a:t>
            </a: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08:15 – 09:20</a:t>
            </a:r>
            <a:endParaRPr lang="ru-RU" sz="1600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межведомственного взаимодействия по вопросу выполнения целевых показателей региональной системы дополнительного образования в Ермаковском районе.</a:t>
            </a:r>
            <a:endParaRPr lang="ru-RU" sz="1600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600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взаимодействие между УО, МОЦ и образовательными организациями района по увеличению охвата дополнительным образованием детей в Ермаковском районе;</a:t>
            </a:r>
            <a:endParaRPr lang="ru-RU" sz="1600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Представить статистические данные по охвату детей из АИС Навигатор в разрезе каждой образовательной организации;</a:t>
            </a:r>
            <a:endParaRPr lang="ru-RU" sz="1600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Представить статистические данные по охвату детей дополнительным образованием из базы КИАСУО;</a:t>
            </a:r>
            <a:endParaRPr lang="ru-RU" sz="1600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Представить «Дорожную карту» по повышению целевых показателей охвата детей дополнительным образованием в Ермаковском районе;</a:t>
            </a:r>
            <a:endParaRPr lang="ru-RU" sz="1600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нормативно-правовой аспект реализации ДООП;</a:t>
            </a:r>
            <a:endParaRPr lang="ru-RU" sz="1600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типичные ошибки работы в АИС Навигатор.</a:t>
            </a:r>
            <a:endParaRPr lang="ru-RU" sz="16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9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Не </a:t>
            </a:r>
            <a:r>
              <a:rPr lang="ru-RU" b="1" dirty="0" smtClean="0">
                <a:latin typeface="Century Schoolbook" panose="02040604050505020304" pitchFamily="18" charset="0"/>
              </a:rPr>
              <a:t>применяется форматирование текста в </a:t>
            </a:r>
            <a:r>
              <a:rPr lang="ru-RU" b="1" dirty="0">
                <a:latin typeface="Century Schoolbook" panose="02040604050505020304" pitchFamily="18" charset="0"/>
              </a:rPr>
              <a:t>ОПИСАНИИ ПРОГРАММЫ.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309" y="2535382"/>
            <a:ext cx="10515600" cy="4087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Century Schoolbook" panose="02040604050505020304" pitchFamily="18" charset="0"/>
            </a:endParaRPr>
          </a:p>
          <a:p>
            <a:pPr marL="0" lvl="0" indent="0" algn="ctr">
              <a:buNone/>
            </a:pPr>
            <a:r>
              <a:rPr lang="ru-RU" sz="3600" dirty="0">
                <a:latin typeface="Century Schoolbook" panose="02040604050505020304" pitchFamily="18" charset="0"/>
              </a:rPr>
              <a:t>Часто карточку заполняют простым копированием текста, по принципу «вырезал-вставил» не обращая внимание на переходы в тексте. При оформлении необходимо использовать маркированный список и нумерованный список, и те инструменты, которые представлены в программе.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4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61" y="1759528"/>
            <a:ext cx="11417422" cy="4458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4836" y="459617"/>
            <a:ext cx="9379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latin typeface="Century Schoolbook" panose="02040604050505020304" pitchFamily="18" charset="0"/>
              </a:rPr>
              <a:t>Не применяется форматирование текста в ОПИСАНИИ ПРОГРАММЫ.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85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9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В карточке программы во вкладке «Преподаватели» нет педагога, реализующего программу, либо написаны только ФИО педагога, без должности и квалификации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309" y="3172691"/>
            <a:ext cx="10515600" cy="3449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Century Schoolbook" panose="02040604050505020304" pitchFamily="18" charset="0"/>
              </a:rPr>
              <a:t>Пример правильного написания: </a:t>
            </a:r>
            <a:r>
              <a:rPr lang="ru-RU" sz="3200" dirty="0" smtClean="0">
                <a:latin typeface="Century Schoolbook" panose="02040604050505020304" pitchFamily="18" charset="0"/>
              </a:rPr>
              <a:t>Гончаров </a:t>
            </a:r>
            <a:r>
              <a:rPr lang="ru-RU" sz="3200" dirty="0">
                <a:latin typeface="Century Schoolbook" panose="02040604050505020304" pitchFamily="18" charset="0"/>
              </a:rPr>
              <a:t>Сергей Иванович, педагог дополнительного образования, высшая квалификационная категория. Дополнительно вы можете написать заслуги педагога. Н-р: участник международного конкурса…., заслуженный ….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0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latin typeface="Century Schoolbook" panose="02040604050505020304" pitchFamily="18" charset="0"/>
              </a:rPr>
              <a:t>В карточке программы во вкладке «Преподаватели» нет педагога, реализующего программу, либо написаны только ФИО педагога, без должности и квалификации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33" y="1690688"/>
            <a:ext cx="11640953" cy="4530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3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9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Обложка должна быть яркая и запоминающаяся, никаких фотографий </a:t>
            </a:r>
            <a:r>
              <a:rPr lang="ru-RU" b="1" dirty="0" smtClean="0">
                <a:latin typeface="Century Schoolbook" panose="02040604050505020304" pitchFamily="18" charset="0"/>
              </a:rPr>
              <a:t>уроков.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309" y="3172691"/>
            <a:ext cx="10515600" cy="3449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Century Schoolbook" panose="02040604050505020304" pitchFamily="18" charset="0"/>
            </a:endParaRPr>
          </a:p>
          <a:p>
            <a:pPr marL="0" lvl="0" indent="0" algn="ctr">
              <a:buNone/>
            </a:pPr>
            <a:r>
              <a:rPr lang="ru-RU" sz="4000" dirty="0">
                <a:latin typeface="Century Schoolbook" panose="02040604050505020304" pitchFamily="18" charset="0"/>
              </a:rPr>
              <a:t>Все интересные фотографии уроков, детей загружаем во вкладку «ГАЛЕРЕЯ».</a:t>
            </a:r>
          </a:p>
        </p:txBody>
      </p:sp>
    </p:spTree>
    <p:extLst>
      <p:ext uri="{BB962C8B-B14F-4D97-AF65-F5344CB8AC3E}">
        <p14:creationId xmlns:p14="http://schemas.microsoft.com/office/powerpoint/2010/main" val="42922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9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Не правильно выставлена галочка при приеме заявок в карточках групп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309" y="2507673"/>
            <a:ext cx="10515600" cy="4211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Century Schoolbook" panose="02040604050505020304" pitchFamily="18" charset="0"/>
            </a:endParaRPr>
          </a:p>
          <a:p>
            <a:pPr marL="0" lvl="0" indent="0" algn="ctr">
              <a:buNone/>
            </a:pPr>
            <a:r>
              <a:rPr lang="ru-RU" sz="3200" dirty="0">
                <a:latin typeface="Century Schoolbook" panose="02040604050505020304" pitchFamily="18" charset="0"/>
              </a:rPr>
              <a:t>При переходе на новый учебный год часто ставят галочку «Прием заявок на следующий год», тем самым ваши заявки уходят на 22/23 учебный год. Необходимо ставить галочку в окошке «Заявки на текущий год», тогда ваши заявки будут правильно сформированы на 21/22 учебный год и вам их не придется искать.</a:t>
            </a:r>
          </a:p>
        </p:txBody>
      </p:sp>
    </p:spTree>
    <p:extLst>
      <p:ext uri="{BB962C8B-B14F-4D97-AF65-F5344CB8AC3E}">
        <p14:creationId xmlns:p14="http://schemas.microsoft.com/office/powerpoint/2010/main" val="17542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789" y="477121"/>
            <a:ext cx="5847484" cy="318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0655" y="2871657"/>
            <a:ext cx="7057591" cy="383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719454" y="748145"/>
            <a:ext cx="4634345" cy="175952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smtClean="0">
                <a:latin typeface="Century Schoolbook" panose="02040604050505020304" pitchFamily="18" charset="0"/>
              </a:rPr>
              <a:t>Не правильно выставлена галочка при приеме заявок в карточках групп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1221736"/>
            <a:ext cx="10169236" cy="390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 </a:t>
            </a:r>
            <a:r>
              <a:rPr lang="ru-RU" sz="3200" b="1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32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 необходимо устранить </a:t>
            </a:r>
            <a:endParaRPr lang="ru-RU" sz="3200" b="1" dirty="0" smtClean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3200" b="1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3200" b="1" u="sng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28 октября 2021 года, </a:t>
            </a:r>
            <a:endParaRPr lang="ru-RU" sz="3200" b="1" u="sng" dirty="0" smtClean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3200" b="1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</a:t>
            </a:r>
            <a:r>
              <a:rPr lang="ru-RU" sz="32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проведена ревизия </a:t>
            </a:r>
            <a:r>
              <a:rPr lang="ru-RU" sz="3200" b="1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методистом МОЦ </a:t>
            </a:r>
            <a:r>
              <a:rPr lang="ru-RU" sz="32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программы, не соответствующие требованиям будут возвращены на доработку.</a:t>
            </a:r>
            <a:endParaRPr lang="ru-RU" sz="28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9" y="914400"/>
            <a:ext cx="949078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Методическая среда</a:t>
            </a:r>
          </a:p>
          <a:p>
            <a:pPr algn="ctr"/>
            <a:r>
              <a:rPr lang="ru-RU" sz="3200" b="1" dirty="0">
                <a:latin typeface="Century Schoolbook" panose="02040604050505020304" pitchFamily="18" charset="0"/>
              </a:rPr>
              <a:t>с</a:t>
            </a:r>
            <a:r>
              <a:rPr lang="ru-RU" sz="3200" b="1" dirty="0" smtClean="0">
                <a:latin typeface="Century Schoolbook" panose="02040604050505020304" pitchFamily="18" charset="0"/>
              </a:rPr>
              <a:t> 10:00 до 12:00</a:t>
            </a:r>
          </a:p>
          <a:p>
            <a:pPr algn="ctr"/>
            <a:r>
              <a:rPr lang="ru-RU" sz="3200" b="1" dirty="0">
                <a:latin typeface="Century Schoolbook" panose="02040604050505020304" pitchFamily="18" charset="0"/>
              </a:rPr>
              <a:t>с</a:t>
            </a:r>
            <a:r>
              <a:rPr lang="ru-RU" sz="3200" b="1" dirty="0" smtClean="0">
                <a:latin typeface="Century Schoolbook" panose="02040604050505020304" pitchFamily="18" charset="0"/>
              </a:rPr>
              <a:t> 14:00 до 16:00</a:t>
            </a:r>
          </a:p>
          <a:p>
            <a:pPr algn="ctr"/>
            <a:endParaRPr lang="ru-RU" sz="3200" b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sz="3200" b="1" dirty="0" smtClean="0">
                <a:latin typeface="Century Schoolbook" panose="02040604050505020304" pitchFamily="18" charset="0"/>
              </a:rPr>
              <a:t>Индивидуальные консультации с организаторами </a:t>
            </a:r>
          </a:p>
          <a:p>
            <a:pPr algn="ctr"/>
            <a:r>
              <a:rPr lang="ru-RU" sz="3200" b="1" dirty="0" smtClean="0">
                <a:latin typeface="Century Schoolbook" panose="02040604050505020304" pitchFamily="18" charset="0"/>
              </a:rPr>
              <a:t>АИС Навигатор </a:t>
            </a:r>
          </a:p>
          <a:p>
            <a:pPr algn="ctr"/>
            <a:r>
              <a:rPr lang="ru-RU" sz="3200" b="1" dirty="0" smtClean="0">
                <a:latin typeface="Century Schoolbook" panose="02040604050505020304" pitchFamily="18" charset="0"/>
              </a:rPr>
              <a:t>по предварительной записи</a:t>
            </a:r>
            <a:endParaRPr lang="ru-RU" sz="32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00296"/>
              </p:ext>
            </p:extLst>
          </p:nvPr>
        </p:nvGraphicFramePr>
        <p:xfrm>
          <a:off x="360219" y="263236"/>
          <a:ext cx="11443855" cy="66608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22133">
                  <a:extLst>
                    <a:ext uri="{9D8B030D-6E8A-4147-A177-3AD203B41FA5}">
                      <a16:colId xmlns:a16="http://schemas.microsoft.com/office/drawing/2014/main" val="113455181"/>
                    </a:ext>
                  </a:extLst>
                </a:gridCol>
                <a:gridCol w="6521321">
                  <a:extLst>
                    <a:ext uri="{9D8B030D-6E8A-4147-A177-3AD203B41FA5}">
                      <a16:colId xmlns:a16="http://schemas.microsoft.com/office/drawing/2014/main" val="1894374105"/>
                    </a:ext>
                  </a:extLst>
                </a:gridCol>
                <a:gridCol w="3200401">
                  <a:extLst>
                    <a:ext uri="{9D8B030D-6E8A-4147-A177-3AD203B41FA5}">
                      <a16:colId xmlns:a16="http://schemas.microsoft.com/office/drawing/2014/main" val="615118210"/>
                    </a:ext>
                  </a:extLst>
                </a:gridCol>
              </a:tblGrid>
              <a:tr h="4214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Время</a:t>
                      </a:r>
                      <a:endParaRPr lang="ru-RU" sz="18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деятельности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671150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08:15</a:t>
                      </a:r>
                      <a:r>
                        <a:rPr lang="ru-RU" sz="1800" baseline="0" dirty="0" smtClean="0">
                          <a:latin typeface="Century Schoolbook" panose="02040604050505020304" pitchFamily="18" charset="0"/>
                        </a:rPr>
                        <a:t> -08:25</a:t>
                      </a:r>
                      <a:endParaRPr lang="ru-RU" sz="18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Установка на работу семинара (время работы, содержание деятельности)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Л.А. Веселова </a:t>
                      </a:r>
                      <a:endParaRPr lang="ru-RU" sz="160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862800"/>
                  </a:ext>
                </a:extLst>
              </a:tr>
              <a:tr h="8764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08:25-08:30</a:t>
                      </a:r>
                      <a:endParaRPr lang="ru-RU" sz="18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позиции региональной системы ДО: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«Успех каждого ребенка».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С.И. Браун, </a:t>
                      </a:r>
                      <a:endParaRPr lang="ru-RU" sz="160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ИМЦ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147197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08:30-08:40</a:t>
                      </a:r>
                      <a:endParaRPr lang="ru-RU" sz="18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Статистические данные по охвату детей. Данные РМЦ и АИС Навигатор.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О.В. Фельдман, </a:t>
                      </a:r>
                      <a:endParaRPr lang="ru-RU" sz="160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методист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844154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08:40-08:45</a:t>
                      </a:r>
                      <a:endParaRPr lang="ru-RU" sz="18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Статистические данные базы КИАСУО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М.Е. Баженова, </a:t>
                      </a:r>
                      <a:endParaRPr lang="ru-RU" sz="160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УО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958267"/>
                  </a:ext>
                </a:extLst>
              </a:tr>
              <a:tr h="8764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08:45-08:55</a:t>
                      </a:r>
                      <a:endParaRPr lang="ru-RU" sz="18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Представление комплекса мер «Дорожной карты» по увеличению охвата ДО в Ермаковском районе не менее 70%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Л.А. </a:t>
                      </a: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Веселова,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188296"/>
                  </a:ext>
                </a:extLst>
              </a:tr>
              <a:tr h="10262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08:55-09:05</a:t>
                      </a:r>
                      <a:endParaRPr lang="ru-RU" sz="18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Типовые ошибки по работе в АИС Навигатор по реализации ДООП: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нормативно-правовые;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технические.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О.В. Новикова, </a:t>
                      </a:r>
                      <a:endParaRPr lang="ru-RU" sz="160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директора ЦДО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О.В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Фельдман, </a:t>
                      </a:r>
                      <a:endParaRPr lang="ru-RU" sz="160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методист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734185"/>
                  </a:ext>
                </a:extLst>
              </a:tr>
              <a:tr h="3863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09:05-09.10</a:t>
                      </a:r>
                      <a:endParaRPr lang="ru-RU" sz="18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Подведение итогов семинара. 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Л.А. Веселова </a:t>
                      </a:r>
                      <a:endParaRPr lang="ru-RU" sz="160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474147"/>
                  </a:ext>
                </a:extLst>
              </a:tr>
              <a:tr h="3863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Schoolbook" panose="02040604050505020304" pitchFamily="18" charset="0"/>
                        </a:rPr>
                        <a:t>09.10-09.20</a:t>
                      </a:r>
                      <a:endParaRPr lang="ru-RU" sz="18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Рефлексия для специалистов УО, МОЦ. 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Очно.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Л.А. Веселова </a:t>
                      </a:r>
                      <a:endParaRPr lang="ru-RU" sz="160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О.В. </a:t>
                      </a:r>
                      <a:r>
                        <a:rPr lang="ru-RU" sz="1600" dirty="0" err="1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Фельдман,методист</a:t>
                      </a: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53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7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345" y="1122363"/>
            <a:ext cx="10183091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Статистические данные по охвату детей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данные РМЦ и АИС Навигатор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4" y="420545"/>
            <a:ext cx="10515600" cy="1613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Статистические данные РМЦ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433455"/>
            <a:ext cx="950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Эти данные ежедневно передаются в Министерство образования Красноярского края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72" y="1084829"/>
            <a:ext cx="11863284" cy="3994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292436"/>
            <a:ext cx="993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Эти данные ежедневно передаются в Министерство образования Красноярского края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30037" y="277236"/>
            <a:ext cx="9144000" cy="5956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Статистические данные из АИС Навигатор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92236"/>
              </p:ext>
            </p:extLst>
          </p:nvPr>
        </p:nvGraphicFramePr>
        <p:xfrm>
          <a:off x="673678" y="1101439"/>
          <a:ext cx="11291453" cy="5958007"/>
        </p:xfrm>
        <a:graphic>
          <a:graphicData uri="http://schemas.openxmlformats.org/drawingml/2006/table">
            <a:tbl>
              <a:tblPr firstRow="1" firstCol="1" bandRow="1"/>
              <a:tblGrid>
                <a:gridCol w="3987006">
                  <a:extLst>
                    <a:ext uri="{9D8B030D-6E8A-4147-A177-3AD203B41FA5}">
                      <a16:colId xmlns:a16="http://schemas.microsoft.com/office/drawing/2014/main" val="1599838501"/>
                    </a:ext>
                  </a:extLst>
                </a:gridCol>
                <a:gridCol w="2453911">
                  <a:extLst>
                    <a:ext uri="{9D8B030D-6E8A-4147-A177-3AD203B41FA5}">
                      <a16:colId xmlns:a16="http://schemas.microsoft.com/office/drawing/2014/main" val="3665354999"/>
                    </a:ext>
                  </a:extLst>
                </a:gridCol>
                <a:gridCol w="2531069">
                  <a:extLst>
                    <a:ext uri="{9D8B030D-6E8A-4147-A177-3AD203B41FA5}">
                      <a16:colId xmlns:a16="http://schemas.microsoft.com/office/drawing/2014/main" val="39817768"/>
                    </a:ext>
                  </a:extLst>
                </a:gridCol>
                <a:gridCol w="2319467">
                  <a:extLst>
                    <a:ext uri="{9D8B030D-6E8A-4147-A177-3AD203B41FA5}">
                      <a16:colId xmlns:a16="http://schemas.microsoft.com/office/drawing/2014/main" val="2816410012"/>
                    </a:ext>
                  </a:extLst>
                </a:gridCol>
              </a:tblGrid>
              <a:tr h="831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детей обучается в школе, чел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 по Навигатору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статусе «обучается»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детей </a:t>
                      </a:r>
                      <a:r>
                        <a:rPr lang="ru-RU" sz="1400" b="1" dirty="0" err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</a:t>
                      </a: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образованием, в %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473433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«Ермаковская СШ № 1»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651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79482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«Ермаковская СОШ № 2»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605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99133"/>
                  </a:ext>
                </a:extLst>
              </a:tr>
              <a:tr h="2867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Новоозерновская</a:t>
                      </a: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ОШ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57.5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318696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400" b="1" dirty="0" err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Разъезженская</a:t>
                      </a: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СШ»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65.6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611346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«Семенниковская СОШ»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51.3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657635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«Мигнинская СШ»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845382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«Нижнесуэтукская СШ»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554341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400" b="1" dirty="0" err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Ойская</a:t>
                      </a: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СШ»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44.2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30446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«Салбинская СШ»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93.4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99370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«Григорьевская СШ»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81.3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234973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«Танзыбейская СШ»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81.1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547631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«Араданская ОШ»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88.0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292899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«Новополтавская СШ»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66.0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46196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«Жеблахтинская СШ»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84.1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382578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«Верхнеусинская СШ»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55.1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052149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23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4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73188"/>
              </p:ext>
            </p:extLst>
          </p:nvPr>
        </p:nvGraphicFramePr>
        <p:xfrm>
          <a:off x="798287" y="812800"/>
          <a:ext cx="10276113" cy="5876248"/>
        </p:xfrm>
        <a:graphic>
          <a:graphicData uri="http://schemas.openxmlformats.org/drawingml/2006/table">
            <a:tbl>
              <a:tblPr firstRow="1" firstCol="1" bandRow="1"/>
              <a:tblGrid>
                <a:gridCol w="3581703">
                  <a:extLst>
                    <a:ext uri="{9D8B030D-6E8A-4147-A177-3AD203B41FA5}">
                      <a16:colId xmlns:a16="http://schemas.microsoft.com/office/drawing/2014/main" val="3511639061"/>
                    </a:ext>
                  </a:extLst>
                </a:gridCol>
                <a:gridCol w="1712319">
                  <a:extLst>
                    <a:ext uri="{9D8B030D-6E8A-4147-A177-3AD203B41FA5}">
                      <a16:colId xmlns:a16="http://schemas.microsoft.com/office/drawing/2014/main" val="352869378"/>
                    </a:ext>
                  </a:extLst>
                </a:gridCol>
                <a:gridCol w="1712319">
                  <a:extLst>
                    <a:ext uri="{9D8B030D-6E8A-4147-A177-3AD203B41FA5}">
                      <a16:colId xmlns:a16="http://schemas.microsoft.com/office/drawing/2014/main" val="2464825622"/>
                    </a:ext>
                  </a:extLst>
                </a:gridCol>
                <a:gridCol w="1712319">
                  <a:extLst>
                    <a:ext uri="{9D8B030D-6E8A-4147-A177-3AD203B41FA5}">
                      <a16:colId xmlns:a16="http://schemas.microsoft.com/office/drawing/2014/main" val="3336062179"/>
                    </a:ext>
                  </a:extLst>
                </a:gridCol>
                <a:gridCol w="1557453">
                  <a:extLst>
                    <a:ext uri="{9D8B030D-6E8A-4147-A177-3AD203B41FA5}">
                      <a16:colId xmlns:a16="http://schemas.microsoft.com/office/drawing/2014/main" val="2355176563"/>
                    </a:ext>
                  </a:extLst>
                </a:gridCol>
              </a:tblGrid>
              <a:tr h="13353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детей обучается в школе, чел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 по </a:t>
                      </a:r>
                      <a:r>
                        <a:rPr lang="ru-RU" sz="16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Навигатору</a:t>
                      </a:r>
                      <a:endParaRPr lang="ru-RU" sz="2000" b="1" u="sng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статусе «обучается»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 зачисленных по </a:t>
                      </a:r>
                      <a:r>
                        <a:rPr lang="ru-RU" sz="16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приказу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школе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детей </a:t>
                      </a:r>
                      <a:r>
                        <a:rPr lang="ru-RU" sz="16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образованием, в 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48094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«Ермаковская СШ № 1»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651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831886"/>
                  </a:ext>
                </a:extLst>
              </a:tr>
              <a:tr h="5341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«Ермаковская СОШ № 2»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605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07867"/>
                  </a:ext>
                </a:extLst>
              </a:tr>
              <a:tr h="3047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Новоозерновская</a:t>
                      </a: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ОШ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57.5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71635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600" b="1" dirty="0" err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Разъезженская</a:t>
                      </a: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СШ»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65.6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444384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600" b="1" dirty="0" err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Семенниковская</a:t>
                      </a: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СОШ»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51.3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14297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«Мигнинская СШ»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568087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«Нижнесуэтукская СШ»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37820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600" b="1" dirty="0" err="1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Ойская</a:t>
                      </a:r>
                      <a:r>
                        <a:rPr lang="ru-RU" sz="1600" b="1" dirty="0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СШ»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44.2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289471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«Салбинская СШ»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93.4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025797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«Григорьевская СШ»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81.3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161147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«Танзыбейская СШ»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81.1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551350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«Араданская ОШ»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88.0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356289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«Новополтавская СШ»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66.0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89503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«Жеблахтинская СШ»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FFFF00"/>
                          </a:highligh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84.1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973842"/>
                  </a:ext>
                </a:extLst>
              </a:tr>
              <a:tr h="26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600" b="1" dirty="0" err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Верхнеусинская</a:t>
                      </a: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СШ»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55.1</a:t>
                      </a:r>
                      <a:endParaRPr lang="ru-RU" sz="20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88879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8286" y="159657"/>
            <a:ext cx="1027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Сравнительные данные «НАВИГАТОР – ШКОЛА»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5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3565" y="1900443"/>
            <a:ext cx="779091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ДОРОЖНАЯ КАРТА 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 увеличению охвата ДО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 Ермаковском районе 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не менее 70 %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972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11624"/>
              </p:ext>
            </p:extLst>
          </p:nvPr>
        </p:nvGraphicFramePr>
        <p:xfrm>
          <a:off x="166254" y="138544"/>
          <a:ext cx="11720946" cy="6657539"/>
        </p:xfrm>
        <a:graphic>
          <a:graphicData uri="http://schemas.openxmlformats.org/drawingml/2006/table">
            <a:tbl>
              <a:tblPr firstRow="1" firstCol="1" bandRow="1"/>
              <a:tblGrid>
                <a:gridCol w="350507">
                  <a:extLst>
                    <a:ext uri="{9D8B030D-6E8A-4147-A177-3AD203B41FA5}">
                      <a16:colId xmlns:a16="http://schemas.microsoft.com/office/drawing/2014/main" val="2549131881"/>
                    </a:ext>
                  </a:extLst>
                </a:gridCol>
                <a:gridCol w="7314037">
                  <a:extLst>
                    <a:ext uri="{9D8B030D-6E8A-4147-A177-3AD203B41FA5}">
                      <a16:colId xmlns:a16="http://schemas.microsoft.com/office/drawing/2014/main" val="443092727"/>
                    </a:ext>
                  </a:extLst>
                </a:gridCol>
                <a:gridCol w="1570006">
                  <a:extLst>
                    <a:ext uri="{9D8B030D-6E8A-4147-A177-3AD203B41FA5}">
                      <a16:colId xmlns:a16="http://schemas.microsoft.com/office/drawing/2014/main" val="779919253"/>
                    </a:ext>
                  </a:extLst>
                </a:gridCol>
                <a:gridCol w="2486396">
                  <a:extLst>
                    <a:ext uri="{9D8B030D-6E8A-4147-A177-3AD203B41FA5}">
                      <a16:colId xmlns:a16="http://schemas.microsoft.com/office/drawing/2014/main" val="954233418"/>
                    </a:ext>
                  </a:extLst>
                </a:gridCol>
              </a:tblGrid>
              <a:tr h="245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4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4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4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845428"/>
                  </a:ext>
                </a:extLst>
              </a:tr>
              <a:tr h="735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Разработать и представить комплекс мер «Дорожную карту» по увеличению охвата детей дополнительным образованием в Ермаковском районе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20.10.2021 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</a:t>
                      </a: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МОЦ: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Веселова Л.А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Фельдман О.В.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818134"/>
                  </a:ext>
                </a:extLst>
              </a:tr>
              <a:tr h="490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Согласовать предлагаемый комплекс мер и представить на утверждение руководителю УО.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20.10.2021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МОЦ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Веселова Л.А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764921"/>
                  </a:ext>
                </a:extLst>
              </a:tr>
              <a:tr h="490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Утвердить комплекс мер «Дорожную карту» по увеличению охвата детей ДО в Ермаковском районе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20.10.2021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УО Исакова И.В.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812770"/>
                  </a:ext>
                </a:extLst>
              </a:tr>
              <a:tr h="9804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Довести до сведения руководителей образовательных учреждений фактически исполненный охват в разрезе каждой образовательной организации и установленный охват не менее 70% по МР Ермаковский. 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20.10.2021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МОЦ 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Веселова Л.А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390707"/>
                  </a:ext>
                </a:extLst>
              </a:tr>
              <a:tr h="14707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Обеспечить выполнение установленного охвата (не менее 70 %) в образовательной организации: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путем увеличение доли обучающихся по дополнительным общеразвивающим программам;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путем увеличение перечня реализуемых программ ДО;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путем  организации партнерства с учреждениями ДО.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01.11.2021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образовательного учреждения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по ВР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414314"/>
                  </a:ext>
                </a:extLst>
              </a:tr>
              <a:tr h="12255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Организовать проверку актуальности сведений представленных в АИС Навигатор об обучающихся зачисленных на обучение по ДООП в 2021году, согласно приказа о зачислении.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01.11.2021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образовательного учреждения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по ВР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544900"/>
                  </a:ext>
                </a:extLst>
              </a:tr>
              <a:tr h="735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Обеспечить полное внесение данных по зачислению обучающихся в АИС Навигатор</a:t>
                      </a:r>
                      <a:r>
                        <a:rPr lang="ru-RU" sz="1600" i="1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(перевод в статус «обучается»)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01.11.2021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Организаторы АИС Навигатор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09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8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1587</Words>
  <Application>Microsoft Office PowerPoint</Application>
  <PresentationFormat>Широкоэкранный</PresentationFormat>
  <Paragraphs>355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Century Schoolbook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Статистические данные по охвату детей</vt:lpstr>
      <vt:lpstr>            Статистические данные РМЦ</vt:lpstr>
      <vt:lpstr>Статистические данные из АИС Навигатор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Типичные ошибки в  работе с АИС Навигатор</vt:lpstr>
      <vt:lpstr>!!!  Не правильно пишут НАИМЕНОВАНИЕ ПРОГРАММ. </vt:lpstr>
      <vt:lpstr>Презентация PowerPoint</vt:lpstr>
      <vt:lpstr>!!! В публичном названии программы должно быть ТОЛЬКО НАЗВАНИЕ ПРОГРАММЫ (требование РМЦ)</vt:lpstr>
      <vt:lpstr>Презентация PowerPoint</vt:lpstr>
      <vt:lpstr>!!! Часто не согласован размер группы и возраст обучающихся во вкладке «ОСНОВНОЕ» и во вкладке «ГРУППЫ». </vt:lpstr>
      <vt:lpstr>Презентация PowerPoint</vt:lpstr>
      <vt:lpstr>!!! Не загружен PDF файл программы.</vt:lpstr>
      <vt:lpstr>!!! Не загружен PDF файл программы.</vt:lpstr>
      <vt:lpstr>!!! Не применяется форматирование текста в ОПИСАНИИ ПРОГРАММЫ. </vt:lpstr>
      <vt:lpstr>Презентация PowerPoint</vt:lpstr>
      <vt:lpstr>!!! В карточке программы во вкладке «Преподаватели» нет педагога, реализующего программу, либо написаны только ФИО педагога, без должности и квалификации</vt:lpstr>
      <vt:lpstr>!!! В карточке программы во вкладке «Преподаватели» нет педагога, реализующего программу, либо написаны только ФИО педагога, без должности и квалификации</vt:lpstr>
      <vt:lpstr>!!! Обложка должна быть яркая и запоминающаяся, никаких фотографий уроков.</vt:lpstr>
      <vt:lpstr>!!! Не правильно выставлена галочка при приеме заявок в карточках групп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Статистические данные по охвату детей</dc:title>
  <dc:creator>Зам по АХЧ</dc:creator>
  <cp:lastModifiedBy>Зам по АХЧ</cp:lastModifiedBy>
  <cp:revision>28</cp:revision>
  <dcterms:created xsi:type="dcterms:W3CDTF">2021-10-15T03:48:45Z</dcterms:created>
  <dcterms:modified xsi:type="dcterms:W3CDTF">2021-10-19T07:01:06Z</dcterms:modified>
</cp:coreProperties>
</file>