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58" r:id="rId6"/>
    <p:sldId id="262" r:id="rId7"/>
    <p:sldId id="265" r:id="rId8"/>
    <p:sldId id="263" r:id="rId9"/>
    <p:sldId id="264" r:id="rId10"/>
    <p:sldId id="266" r:id="rId11"/>
    <p:sldId id="267" r:id="rId12"/>
    <p:sldId id="259" r:id="rId13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47F"/>
    <a:srgbClr val="B32285"/>
    <a:srgbClr val="BE1276"/>
    <a:srgbClr val="FF5050"/>
    <a:srgbClr val="E5006A"/>
    <a:srgbClr val="4F4186"/>
    <a:srgbClr val="C996BB"/>
    <a:srgbClr val="881B51"/>
    <a:srgbClr val="A39CA5"/>
    <a:srgbClr val="58B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90" y="-186"/>
      </p:cViewPr>
      <p:guideLst>
        <p:guide orient="horz" pos="2160"/>
        <p:guide pos="312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3CF5E-0AC3-4358-9AC2-9011312518C4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953E0-034B-4232-8246-91501620A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0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44744"/>
      </p:ext>
    </p:extLst>
  </p:cSld>
  <p:clrMapOvr>
    <a:masterClrMapping/>
  </p:clrMapOvr>
  <p:transition>
    <p:fade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46629"/>
      </p:ext>
    </p:extLst>
  </p:cSld>
  <p:clrMapOvr>
    <a:masterClrMapping/>
  </p:clrMapOvr>
  <p:transition>
    <p:fade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78295"/>
      </p:ext>
    </p:extLst>
  </p:cSld>
  <p:clrMapOvr>
    <a:masterClrMapping/>
  </p:clrMapOvr>
  <p:transition>
    <p:fad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82872"/>
      </p:ext>
    </p:extLst>
  </p:cSld>
  <p:clrMapOvr>
    <a:masterClrMapping/>
  </p:clrMapOvr>
  <p:transition>
    <p:fade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00676"/>
      </p:ext>
    </p:extLst>
  </p:cSld>
  <p:clrMapOvr>
    <a:masterClrMapping/>
  </p:clrMapOvr>
  <p:transition>
    <p:fade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45771"/>
      </p:ext>
    </p:extLst>
  </p:cSld>
  <p:clrMapOvr>
    <a:masterClrMapping/>
  </p:clrMapOvr>
  <p:transition>
    <p:fade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2219"/>
      </p:ext>
    </p:extLst>
  </p:cSld>
  <p:clrMapOvr>
    <a:masterClrMapping/>
  </p:clrMapOvr>
  <p:transition>
    <p:fade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49397"/>
      </p:ext>
    </p:extLst>
  </p:cSld>
  <p:clrMapOvr>
    <a:masterClrMapping/>
  </p:clrMapOvr>
  <p:transition>
    <p:fade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79328"/>
      </p:ext>
    </p:extLst>
  </p:cSld>
  <p:clrMapOvr>
    <a:masterClrMapping/>
  </p:clrMapOvr>
  <p:transition>
    <p:fade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73740"/>
      </p:ext>
    </p:extLst>
  </p:cSld>
  <p:clrMapOvr>
    <a:masterClrMapping/>
  </p:clrMapOvr>
  <p:transition>
    <p:fade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87084"/>
      </p:ext>
    </p:extLst>
  </p:cSld>
  <p:clrMapOvr>
    <a:masterClrMapping/>
  </p:clrMapOvr>
  <p:transition>
    <p:fad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7C87-6AE8-4984-BEFA-5A10C655852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F02C-5942-42BB-A9EE-C1F68788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  <p:sndAc>
      <p:endSnd/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52;&#1086;&#1103;%20&#1084;&#1091;&#1079;&#1099;&#1082;&#1072;\miatriss_-_vdoh-instrumental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svg"/><Relationship Id="rId11" Type="http://schemas.openxmlformats.org/officeDocument/2006/relationships/image" Target="../media/image5.jpeg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44.jpe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52;&#1086;&#1103;%20&#1084;&#1091;&#1079;&#1099;&#1082;&#1072;\miatriss_-_vdoh-instrumental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2.sv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10B55F9-FDEC-4036-9E1D-08ADA87C62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3573" r="12336" b="34742"/>
          <a:stretch/>
        </p:blipFill>
        <p:spPr>
          <a:xfrm rot="5400000">
            <a:off x="-1581969" y="1581968"/>
            <a:ext cx="6858001" cy="3694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7D7EB1-EE37-4B6A-9017-D84D9D3FBE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147538" y="331750"/>
            <a:ext cx="1442440" cy="15662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425C327-4193-4832-95EC-81287116D161}"/>
              </a:ext>
            </a:extLst>
          </p:cNvPr>
          <p:cNvSpPr txBox="1"/>
          <p:nvPr/>
        </p:nvSpPr>
        <p:spPr>
          <a:xfrm>
            <a:off x="3035496" y="1973178"/>
            <a:ext cx="6352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rgbClr val="565655"/>
              </a:solidFill>
              <a:latin typeface="Akrobat Black" panose="00000A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FB3D04-76B8-48F7-8AAB-91B08981C545}"/>
              </a:ext>
            </a:extLst>
          </p:cNvPr>
          <p:cNvSpPr txBox="1"/>
          <p:nvPr/>
        </p:nvSpPr>
        <p:spPr>
          <a:xfrm>
            <a:off x="6705048" y="4697128"/>
            <a:ext cx="288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  <a:alpha val="75000"/>
                  </a:schemeClr>
                </a:solidFill>
                <a:latin typeface="Akrobat" panose="00000600000000000000" pitchFamily="50" charset="-52"/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  <a:alpha val="75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93F5AC9-4D52-4ABB-ABB3-E411DB207E46}"/>
              </a:ext>
            </a:extLst>
          </p:cNvPr>
          <p:cNvSpPr txBox="1"/>
          <p:nvPr/>
        </p:nvSpPr>
        <p:spPr>
          <a:xfrm>
            <a:off x="3035496" y="394636"/>
            <a:ext cx="55117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krobat" panose="00000600000000000000" pitchFamily="50" charset="-52"/>
              </a:rPr>
              <a:t>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СОЦИАЛЬНО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-</a:t>
            </a:r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/>
            </a:r>
            <a:b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</a:br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ЗНАЧИМЫЙ </a:t>
            </a:r>
            <a:b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</a:br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ПРОЕКТ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krobat" panose="00000600000000000000" pitchFamily="50" charset="-52"/>
              </a:rPr>
              <a:t> </a:t>
            </a:r>
            <a:endParaRPr lang="ru-RU" sz="4400" dirty="0">
              <a:solidFill>
                <a:srgbClr val="565655"/>
              </a:solidFill>
              <a:latin typeface="Akrobat" panose="00000600000000000000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1701" y="2531444"/>
            <a:ext cx="65740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</a:rPr>
              <a:t>«МАРАФОН ДОБРЫХ ДЕЛ 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42097" y="3493971"/>
            <a:ext cx="5149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5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«СВЕТ В ОКНЕ!»</a:t>
            </a:r>
            <a:endParaRPr lang="ru-RU" sz="4400" dirty="0">
              <a:solidFill>
                <a:srgbClr val="FF5050"/>
              </a:solidFill>
            </a:endParaRPr>
          </a:p>
        </p:txBody>
      </p:sp>
      <p:sp>
        <p:nvSpPr>
          <p:cNvPr id="1031" name="AutoShape 7" descr="Картинки по запросу роспатриотцентр 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06845" y="5131234"/>
            <a:ext cx="18510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6" name="AutoShape 12" descr="Картинки по запросу логотип ассоциации волонтерских цент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 descr="Картинки по запросу логотип ассоциации волонтерских центров"/>
          <p:cNvPicPr/>
          <p:nvPr/>
        </p:nvPicPr>
        <p:blipFill>
          <a:blip r:embed="rId10" cstate="print"/>
          <a:srcRect l="33627" r="36937"/>
          <a:stretch>
            <a:fillRect/>
          </a:stretch>
        </p:blipFill>
        <p:spPr bwMode="auto">
          <a:xfrm>
            <a:off x="7898949" y="5101828"/>
            <a:ext cx="1750563" cy="1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Картинки по запросу логотип росмолодежь"/>
          <p:cNvPicPr>
            <a:picLocks noChangeAspect="1" noChangeArrowheads="1"/>
          </p:cNvPicPr>
          <p:nvPr/>
        </p:nvPicPr>
        <p:blipFill>
          <a:blip r:embed="rId11"/>
          <a:srcRect r="11156"/>
          <a:stretch>
            <a:fillRect/>
          </a:stretch>
        </p:blipFill>
        <p:spPr bwMode="auto">
          <a:xfrm>
            <a:off x="3821229" y="5130266"/>
            <a:ext cx="1491916" cy="1414913"/>
          </a:xfrm>
          <a:prstGeom prst="rect">
            <a:avLst/>
          </a:prstGeom>
          <a:noFill/>
        </p:spPr>
      </p:pic>
      <p:pic>
        <p:nvPicPr>
          <p:cNvPr id="14" name="miatriss_-_vdoh-instrumenta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9601200" y="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150084"/>
      </p:ext>
    </p:extLst>
  </p:cSld>
  <p:clrMapOvr>
    <a:masterClrMapping/>
  </p:clrMapOvr>
  <p:transition advTm="13892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422031" y="-1"/>
            <a:ext cx="8124092" cy="6383215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А также Акции: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-сбор игрушек и канцелярии для детского сада;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«Столовая для пернатых»-изготовление кормушек;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 «Очистим пруд от мусора»;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 «Книжки-малышки своими руками» для малышей детского сада;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«Приведи в порядок памятники, улицы и скверы»;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организация подвижных игр, мастер-класса для детей с ОВЗ по изготовлению праздничных гвоздик;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экологическая акция по посадке кедров и др.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0B55F9-FDEC-4036-9E1D-08ADA87C6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3573" r="12336" b="64046"/>
          <a:stretch/>
        </p:blipFill>
        <p:spPr>
          <a:xfrm rot="16200000" flipH="1">
            <a:off x="5459372" y="2411372"/>
            <a:ext cx="6858001" cy="20352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719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\Rar$DI13.062\IMG_20180509_1136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1997">
            <a:off x="767609" y="2530342"/>
            <a:ext cx="6012106" cy="38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истратор\Local Settings\Temp\Rar$DI00.625\20180508_1432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88">
            <a:off x="3444730" y="2336064"/>
            <a:ext cx="4082074" cy="42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Local Settings\Temp\Rar$DI01.516\педагогам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0338">
            <a:off x="5828972" y="2803601"/>
            <a:ext cx="3400657" cy="339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799" y="457200"/>
            <a:ext cx="8880232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Очень ответственно и с чувством особой гордости участвовали в федеральных акциях  </a:t>
            </a:r>
          </a:p>
          <a:p>
            <a:pPr algn="ctr"/>
            <a:r>
              <a:rPr lang="ru-RU" sz="2800" dirty="0" smtClean="0">
                <a:latin typeface="Book Antiqua" pitchFamily="18" charset="0"/>
              </a:rPr>
              <a:t>«Здесь живет ветеран!», «Георгиевская ленточка» и «Бессмертный полк»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6" name="Рисунок 5" descr="C:\Users\obraz\Desktop\9 Мая 2018\P509509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22205">
            <a:off x="309017" y="2345487"/>
            <a:ext cx="5045402" cy="411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cdo.ermuo.ru/data/people/veteran%20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2738" y="2485293"/>
            <a:ext cx="6271846" cy="4126523"/>
          </a:xfrm>
          <a:prstGeom prst="rect">
            <a:avLst/>
          </a:prstGeom>
          <a:noFill/>
        </p:spPr>
      </p:pic>
      <p:pic>
        <p:nvPicPr>
          <p:cNvPr id="8" name="Рисунок 7" descr="http://cdo.ermuo.ru/data/people/veteran%20(4)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60985" y="2485292"/>
            <a:ext cx="5275384" cy="412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do.ermuo.ru/data/people/9may%20(5)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48707" y="2790092"/>
            <a:ext cx="4630615" cy="347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1032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10B55F9-FDEC-4036-9E1D-08ADA87C6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3573" r="12336" b="58454"/>
          <a:stretch/>
        </p:blipFill>
        <p:spPr>
          <a:xfrm rot="16200000" flipH="1">
            <a:off x="5301112" y="2253112"/>
            <a:ext cx="6858001" cy="23517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425C327-4193-4832-95EC-81287116D161}"/>
              </a:ext>
            </a:extLst>
          </p:cNvPr>
          <p:cNvSpPr txBox="1"/>
          <p:nvPr/>
        </p:nvSpPr>
        <p:spPr>
          <a:xfrm>
            <a:off x="620681" y="2901462"/>
            <a:ext cx="8101288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EF747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B32285"/>
                </a:solidFill>
                <a:latin typeface="Akrobat Black" panose="00000A00000000000000" pitchFamily="50" charset="-52"/>
              </a:rPr>
              <a:t>СПАСИБО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7" y="214290"/>
            <a:ext cx="9316231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Cambria" pitchFamily="18" charset="0"/>
              </a:rPr>
              <a:t>За З,5 месяца в реализации проекта «Марафон добрых дел «Свет в окне!» приняли участие около 5 тыс. человек.</a:t>
            </a:r>
          </a:p>
          <a:p>
            <a:pPr algn="just"/>
            <a:r>
              <a:rPr lang="ru-RU" sz="2400" b="1" dirty="0" smtClean="0">
                <a:latin typeface="Cambria" pitchFamily="18" charset="0"/>
              </a:rPr>
              <a:t>Масштаб хорошего дела значения не имеет. В процессе реализации проекта участники смогли сплотиться ради хорошего дела, совершать поступки, которые помогут сделать мир чуточку лучше и подарят окружающим радость!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8" name="Picture 2" descr="Картинки по запросу КАРТИНКИ НА ЗАСТАВКУ ДОБРОЕ СЕРДЦ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2189" y="3877708"/>
            <a:ext cx="2500298" cy="22859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844632"/>
      </p:ext>
    </p:extLst>
  </p:cSld>
  <p:clrMapOvr>
    <a:masterClrMapping/>
  </p:clrMapOvr>
  <p:transition advTm="21281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A27D5BD8-1D13-4F6F-8317-011264540D9F}"/>
              </a:ext>
            </a:extLst>
          </p:cNvPr>
          <p:cNvSpPr/>
          <p:nvPr/>
        </p:nvSpPr>
        <p:spPr>
          <a:xfrm>
            <a:off x="9319846" y="746366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E132C2BC-4C08-4E2D-A19F-D0B3B9FDBE00}"/>
              </a:ext>
            </a:extLst>
          </p:cNvPr>
          <p:cNvSpPr/>
          <p:nvPr/>
        </p:nvSpPr>
        <p:spPr>
          <a:xfrm>
            <a:off x="0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2679110-3781-4332-9B7F-F004A4AC24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817952" y="6171467"/>
            <a:ext cx="781050" cy="40005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8A6864A0-700C-4337-8DDD-B67D29C3ABCE}"/>
              </a:ext>
            </a:extLst>
          </p:cNvPr>
          <p:cNvSpPr/>
          <p:nvPr/>
        </p:nvSpPr>
        <p:spPr>
          <a:xfrm>
            <a:off x="434348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62CCC0D-E4E4-45DE-8050-A109D10025A4}"/>
              </a:ext>
            </a:extLst>
          </p:cNvPr>
          <p:cNvSpPr/>
          <p:nvPr/>
        </p:nvSpPr>
        <p:spPr>
          <a:xfrm>
            <a:off x="6436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4B460F5C-BAA3-4652-9511-061AE5AB3864}"/>
              </a:ext>
            </a:extLst>
          </p:cNvPr>
          <p:cNvSpPr/>
          <p:nvPr/>
        </p:nvSpPr>
        <p:spPr>
          <a:xfrm>
            <a:off x="6917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D39A14A-F85F-4E3C-8106-26ADD1F8F760}"/>
              </a:ext>
            </a:extLst>
          </p:cNvPr>
          <p:cNvSpPr/>
          <p:nvPr/>
        </p:nvSpPr>
        <p:spPr>
          <a:xfrm>
            <a:off x="7402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D8FC96-7A6F-4B53-AD5C-9E17020F6B3E}"/>
              </a:ext>
            </a:extLst>
          </p:cNvPr>
          <p:cNvSpPr txBox="1"/>
          <p:nvPr/>
        </p:nvSpPr>
        <p:spPr>
          <a:xfrm>
            <a:off x="652603" y="767344"/>
            <a:ext cx="8221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Популяризация идеи практики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добровольчества, вовлечение детей и подростков в решение проблем социума, содействие формированию нравственных  ценностей через систему специально организованных событий с вовлечением школьников в активные самостоятельные действия </a:t>
            </a:r>
            <a:endParaRPr lang="ru-RU" sz="24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8C2482B5-3304-464E-94E7-5F4BB618903D}"/>
              </a:ext>
            </a:extLst>
          </p:cNvPr>
          <p:cNvSpPr/>
          <p:nvPr/>
        </p:nvSpPr>
        <p:spPr>
          <a:xfrm>
            <a:off x="7865139" y="429255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ECCBBBC0-1165-4FD9-BEC6-7FD18107FFA9}"/>
              </a:ext>
            </a:extLst>
          </p:cNvPr>
          <p:cNvSpPr/>
          <p:nvPr/>
        </p:nvSpPr>
        <p:spPr>
          <a:xfrm>
            <a:off x="922133" y="285582"/>
            <a:ext cx="5584175" cy="488142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>
                <a:latin typeface="Cambria" pitchFamily="18" charset="0"/>
              </a:rPr>
              <a:t>Цель:</a:t>
            </a:r>
            <a:r>
              <a:rPr lang="ru-RU" sz="2400" b="1" dirty="0" smtClean="0">
                <a:latin typeface="Cambria" pitchFamily="18" charset="0"/>
              </a:rPr>
              <a:t> </a:t>
            </a:r>
            <a:endParaRPr lang="ru-RU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A21647-2646-493D-BE00-A6E473796CE9}"/>
              </a:ext>
            </a:extLst>
          </p:cNvPr>
          <p:cNvSpPr txBox="1"/>
          <p:nvPr/>
        </p:nvSpPr>
        <p:spPr>
          <a:xfrm>
            <a:off x="1074057" y="407029"/>
            <a:ext cx="350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krobat Black" panose="00000A00000000000000" pitchFamily="50" charset="-52"/>
              </a:rPr>
              <a:t>  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167554"/>
            <a:ext cx="88626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</a:rPr>
              <a:t>-формировать представления о правах и обязанностях,        потребностях и мотивах нравственного поведения учащихся;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</a:rPr>
              <a:t>-укреплять знания школьников о морали и милосердии, уважении к одноклассникам, учителям, взрослым людям;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</a:rPr>
              <a:t>-обогащать эмоциональный мир детей и подростков;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</a:rPr>
              <a:t>-воспитывать толерантность</a:t>
            </a:r>
            <a:endParaRPr lang="ru-RU" sz="24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15" name="Прямоугольник: скругленные углы 2">
            <a:extLst>
              <a:ext uri="{FF2B5EF4-FFF2-40B4-BE49-F238E27FC236}">
                <a16:creationId xmlns:a16="http://schemas.microsoft.com/office/drawing/2014/main" xmlns="" id="{ECCBBBC0-1165-4FD9-BEC6-7FD18107FFA9}"/>
              </a:ext>
            </a:extLst>
          </p:cNvPr>
          <p:cNvSpPr/>
          <p:nvPr/>
        </p:nvSpPr>
        <p:spPr>
          <a:xfrm>
            <a:off x="931986" y="3622431"/>
            <a:ext cx="5779476" cy="492368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u="sng" dirty="0" smtClean="0">
              <a:latin typeface="Cambria" pitchFamily="18" charset="0"/>
            </a:endParaRPr>
          </a:p>
          <a:p>
            <a:r>
              <a:rPr lang="ru-RU" sz="2400" b="1" u="sng" dirty="0" smtClean="0">
                <a:latin typeface="Cambria" pitchFamily="18" charset="0"/>
              </a:rPr>
              <a:t> Задачи:</a:t>
            </a:r>
          </a:p>
          <a:p>
            <a:endParaRPr lang="ru-RU" dirty="0"/>
          </a:p>
        </p:txBody>
      </p:sp>
      <p:pic>
        <p:nvPicPr>
          <p:cNvPr id="16" name="miatriss_-_vdoh-instrumenta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9601200" y="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7889758"/>
      </p:ext>
    </p:extLst>
  </p:cSld>
  <p:clrMapOvr>
    <a:masterClrMapping/>
  </p:clrMapOvr>
  <p:transition advTm="29594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 decel="100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092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0B55F9-FDEC-4036-9E1D-08ADA87C6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3573" r="12336" b="34742"/>
          <a:stretch/>
        </p:blipFill>
        <p:spPr>
          <a:xfrm rot="5400000">
            <a:off x="-1581969" y="1581968"/>
            <a:ext cx="6858001" cy="3694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3221" y="492368"/>
            <a:ext cx="62082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Candara" pitchFamily="34" charset="0"/>
              </a:rPr>
              <a:t>Участниками проекта являются обучающиеся и педагоги общеобразовательных учреждений Ермаковского района Красноярского края и </a:t>
            </a:r>
            <a:r>
              <a:rPr lang="ru-RU" sz="2800" b="1" dirty="0" err="1" smtClean="0">
                <a:solidFill>
                  <a:srgbClr val="0000FF"/>
                </a:solidFill>
                <a:latin typeface="Candara" pitchFamily="34" charset="0"/>
              </a:rPr>
              <a:t>благополучатели</a:t>
            </a:r>
            <a:r>
              <a:rPr lang="ru-RU" sz="2800" b="1" dirty="0" smtClean="0">
                <a:solidFill>
                  <a:srgbClr val="0000FF"/>
                </a:solidFill>
                <a:latin typeface="Candara" pitchFamily="34" charset="0"/>
              </a:rPr>
              <a:t>: в лице дошкольных учреждений, библиотек, Домов культуры,  пожилые и одинокие люди, многодетные и малообеспеченные семьи, попавшие в трудную жизненную ситуацию, ветераны ВОВ и жители поселений.</a:t>
            </a:r>
            <a:endParaRPr lang="ru-RU" sz="2800" b="1" dirty="0">
              <a:solidFill>
                <a:srgbClr val="0000FF"/>
              </a:solidFill>
              <a:latin typeface="Candar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4391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0B55F9-FDEC-4036-9E1D-08ADA87C6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3573" r="12336" b="34742"/>
          <a:stretch/>
        </p:blipFill>
        <p:spPr>
          <a:xfrm rot="5400000">
            <a:off x="-1581969" y="1581968"/>
            <a:ext cx="6858001" cy="369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9677" y="334108"/>
            <a:ext cx="60666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Cambria" pitchFamily="18" charset="0"/>
              </a:rPr>
              <a:t>Реализация проекта осуществлялась с 01.02.2018 по 15.05.2018. Самые активные добровольческие коллективы были награждены Благодарственным письмом в номинации «Доброе сердце!» на общем сборе Школьных активов.</a:t>
            </a:r>
          </a:p>
          <a:p>
            <a:pPr algn="ctr"/>
            <a:endParaRPr lang="ru-RU" sz="2800" b="1" i="1" dirty="0" smtClean="0">
              <a:solidFill>
                <a:srgbClr val="0000FF"/>
              </a:solidFill>
              <a:latin typeface="Cambr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BE1276"/>
                </a:solidFill>
                <a:latin typeface="Cambria" pitchFamily="18" charset="0"/>
              </a:rPr>
              <a:t>По решению общего сбора проект «Марафон добрых дел «Свет в окне!» будет реализовываться и в следующем учебном году.</a:t>
            </a:r>
            <a:endParaRPr lang="ru-RU" sz="2800" b="1" i="1" dirty="0">
              <a:solidFill>
                <a:srgbClr val="BE1276"/>
              </a:solidFill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375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93AEE944-A566-41EA-95E4-74AC16849A8F}"/>
              </a:ext>
            </a:extLst>
          </p:cNvPr>
          <p:cNvSpPr/>
          <p:nvPr/>
        </p:nvSpPr>
        <p:spPr>
          <a:xfrm>
            <a:off x="0" y="3005573"/>
            <a:ext cx="750278" cy="750278"/>
          </a:xfrm>
          <a:prstGeom prst="ellipse">
            <a:avLst/>
          </a:prstGeom>
          <a:solidFill>
            <a:srgbClr val="C99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6D8D0EE-77E6-43BF-81CD-277F2BDFB8AA}"/>
              </a:ext>
            </a:extLst>
          </p:cNvPr>
          <p:cNvSpPr/>
          <p:nvPr/>
        </p:nvSpPr>
        <p:spPr>
          <a:xfrm>
            <a:off x="1916722" y="0"/>
            <a:ext cx="7989277" cy="3974123"/>
          </a:xfrm>
          <a:prstGeom prst="ellipse">
            <a:avLst/>
          </a:prstGeom>
          <a:solidFill>
            <a:srgbClr val="EF7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u="sng" dirty="0" smtClean="0">
                <a:latin typeface="Cambria" pitchFamily="18" charset="0"/>
              </a:rPr>
              <a:t>Идея проекта:</a:t>
            </a:r>
          </a:p>
          <a:p>
            <a:pPr algn="just"/>
            <a:r>
              <a:rPr lang="ru-RU" sz="2400" i="1" dirty="0" smtClean="0">
                <a:solidFill>
                  <a:srgbClr val="0000FF"/>
                </a:solidFill>
                <a:latin typeface="Cambria" pitchFamily="18" charset="0"/>
              </a:rPr>
              <a:t>В школе составляется единый список «Добрых дел». Из этого списка на свое усмотрение выполняются любые «Добрые дела». Приветствуется и коллективная работа и личная инициатива</a:t>
            </a:r>
            <a:endParaRPr lang="ru-RU" sz="2400" i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46096B77-F331-415A-A888-2FA87CD6E7B8}"/>
              </a:ext>
            </a:extLst>
          </p:cNvPr>
          <p:cNvSpPr/>
          <p:nvPr/>
        </p:nvSpPr>
        <p:spPr>
          <a:xfrm>
            <a:off x="632538" y="3393831"/>
            <a:ext cx="8493877" cy="3464169"/>
          </a:xfrm>
          <a:prstGeom prst="ellipse">
            <a:avLst/>
          </a:prstGeom>
          <a:solidFill>
            <a:srgbClr val="A39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2000" b="1" i="1" dirty="0" smtClean="0">
                <a:solidFill>
                  <a:srgbClr val="FFFF00"/>
                </a:solidFill>
                <a:latin typeface="Cambria" pitchFamily="18" charset="0"/>
              </a:rPr>
              <a:t>В рамках проекта на территории Ермаковского района Красноярского края были реализованы большое количество акций разной направленности, что позволило включить в социально-значимую деятельность детей и подростков разного возраста: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0E199545-FF46-4EC8-B344-05B0C77A1477}"/>
              </a:ext>
            </a:extLst>
          </p:cNvPr>
          <p:cNvSpPr/>
          <p:nvPr/>
        </p:nvSpPr>
        <p:spPr>
          <a:xfrm>
            <a:off x="5152291" y="3134419"/>
            <a:ext cx="3259082" cy="750475"/>
          </a:xfrm>
          <a:custGeom>
            <a:avLst/>
            <a:gdLst>
              <a:gd name="connsiteX0" fmla="*/ 0 w 3808387"/>
              <a:gd name="connsiteY0" fmla="*/ 374650 h 749300"/>
              <a:gd name="connsiteX1" fmla="*/ 374650 w 3808387"/>
              <a:gd name="connsiteY1" fmla="*/ 0 h 749300"/>
              <a:gd name="connsiteX2" fmla="*/ 3433737 w 3808387"/>
              <a:gd name="connsiteY2" fmla="*/ 0 h 749300"/>
              <a:gd name="connsiteX3" fmla="*/ 3808387 w 3808387"/>
              <a:gd name="connsiteY3" fmla="*/ 374650 h 749300"/>
              <a:gd name="connsiteX4" fmla="*/ 3808387 w 3808387"/>
              <a:gd name="connsiteY4" fmla="*/ 374650 h 749300"/>
              <a:gd name="connsiteX5" fmla="*/ 3433737 w 3808387"/>
              <a:gd name="connsiteY5" fmla="*/ 749300 h 749300"/>
              <a:gd name="connsiteX6" fmla="*/ 374650 w 3808387"/>
              <a:gd name="connsiteY6" fmla="*/ 749300 h 749300"/>
              <a:gd name="connsiteX7" fmla="*/ 0 w 3808387"/>
              <a:gd name="connsiteY7" fmla="*/ 374650 h 749300"/>
              <a:gd name="connsiteX0" fmla="*/ 44511 w 3548098"/>
              <a:gd name="connsiteY0" fmla="*/ 361950 h 749300"/>
              <a:gd name="connsiteX1" fmla="*/ 114361 w 3548098"/>
              <a:gd name="connsiteY1" fmla="*/ 0 h 749300"/>
              <a:gd name="connsiteX2" fmla="*/ 3173448 w 3548098"/>
              <a:gd name="connsiteY2" fmla="*/ 0 h 749300"/>
              <a:gd name="connsiteX3" fmla="*/ 3548098 w 3548098"/>
              <a:gd name="connsiteY3" fmla="*/ 374650 h 749300"/>
              <a:gd name="connsiteX4" fmla="*/ 3548098 w 3548098"/>
              <a:gd name="connsiteY4" fmla="*/ 374650 h 749300"/>
              <a:gd name="connsiteX5" fmla="*/ 3173448 w 3548098"/>
              <a:gd name="connsiteY5" fmla="*/ 749300 h 749300"/>
              <a:gd name="connsiteX6" fmla="*/ 114361 w 3548098"/>
              <a:gd name="connsiteY6" fmla="*/ 749300 h 749300"/>
              <a:gd name="connsiteX7" fmla="*/ 44511 w 3548098"/>
              <a:gd name="connsiteY7" fmla="*/ 361950 h 749300"/>
              <a:gd name="connsiteX0" fmla="*/ 44511 w 3548098"/>
              <a:gd name="connsiteY0" fmla="*/ 361950 h 749893"/>
              <a:gd name="connsiteX1" fmla="*/ 114361 w 3548098"/>
              <a:gd name="connsiteY1" fmla="*/ 0 h 749893"/>
              <a:gd name="connsiteX2" fmla="*/ 3173448 w 3548098"/>
              <a:gd name="connsiteY2" fmla="*/ 0 h 749893"/>
              <a:gd name="connsiteX3" fmla="*/ 3548098 w 3548098"/>
              <a:gd name="connsiteY3" fmla="*/ 374650 h 749893"/>
              <a:gd name="connsiteX4" fmla="*/ 3548098 w 3548098"/>
              <a:gd name="connsiteY4" fmla="*/ 374650 h 749893"/>
              <a:gd name="connsiteX5" fmla="*/ 3173448 w 3548098"/>
              <a:gd name="connsiteY5" fmla="*/ 749300 h 749893"/>
              <a:gd name="connsiteX6" fmla="*/ 114361 w 3548098"/>
              <a:gd name="connsiteY6" fmla="*/ 749300 h 749893"/>
              <a:gd name="connsiteX7" fmla="*/ 44511 w 3548098"/>
              <a:gd name="connsiteY7" fmla="*/ 361950 h 749893"/>
              <a:gd name="connsiteX0" fmla="*/ 0 w 3503587"/>
              <a:gd name="connsiteY0" fmla="*/ 362532 h 750475"/>
              <a:gd name="connsiteX1" fmla="*/ 69850 w 3503587"/>
              <a:gd name="connsiteY1" fmla="*/ 582 h 750475"/>
              <a:gd name="connsiteX2" fmla="*/ 3128937 w 3503587"/>
              <a:gd name="connsiteY2" fmla="*/ 582 h 750475"/>
              <a:gd name="connsiteX3" fmla="*/ 3503587 w 3503587"/>
              <a:gd name="connsiteY3" fmla="*/ 375232 h 750475"/>
              <a:gd name="connsiteX4" fmla="*/ 3503587 w 3503587"/>
              <a:gd name="connsiteY4" fmla="*/ 375232 h 750475"/>
              <a:gd name="connsiteX5" fmla="*/ 3128937 w 3503587"/>
              <a:gd name="connsiteY5" fmla="*/ 749882 h 750475"/>
              <a:gd name="connsiteX6" fmla="*/ 69850 w 3503587"/>
              <a:gd name="connsiteY6" fmla="*/ 749882 h 750475"/>
              <a:gd name="connsiteX7" fmla="*/ 0 w 3503587"/>
              <a:gd name="connsiteY7" fmla="*/ 362532 h 750475"/>
              <a:gd name="connsiteX0" fmla="*/ 2022 w 3435270"/>
              <a:gd name="connsiteY0" fmla="*/ 362532 h 750475"/>
              <a:gd name="connsiteX1" fmla="*/ 1533 w 3435270"/>
              <a:gd name="connsiteY1" fmla="*/ 582 h 750475"/>
              <a:gd name="connsiteX2" fmla="*/ 3060620 w 3435270"/>
              <a:gd name="connsiteY2" fmla="*/ 582 h 750475"/>
              <a:gd name="connsiteX3" fmla="*/ 3435270 w 3435270"/>
              <a:gd name="connsiteY3" fmla="*/ 375232 h 750475"/>
              <a:gd name="connsiteX4" fmla="*/ 3435270 w 3435270"/>
              <a:gd name="connsiteY4" fmla="*/ 375232 h 750475"/>
              <a:gd name="connsiteX5" fmla="*/ 3060620 w 3435270"/>
              <a:gd name="connsiteY5" fmla="*/ 749882 h 750475"/>
              <a:gd name="connsiteX6" fmla="*/ 1533 w 3435270"/>
              <a:gd name="connsiteY6" fmla="*/ 749882 h 750475"/>
              <a:gd name="connsiteX7" fmla="*/ 2022 w 3435270"/>
              <a:gd name="connsiteY7" fmla="*/ 362532 h 75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270" h="750475">
                <a:moveTo>
                  <a:pt x="2022" y="362532"/>
                </a:moveTo>
                <a:cubicBezTo>
                  <a:pt x="2022" y="155619"/>
                  <a:pt x="5635" y="-11141"/>
                  <a:pt x="1533" y="582"/>
                </a:cubicBezTo>
                <a:lnTo>
                  <a:pt x="3060620" y="582"/>
                </a:lnTo>
                <a:cubicBezTo>
                  <a:pt x="3267533" y="582"/>
                  <a:pt x="3435270" y="168319"/>
                  <a:pt x="3435270" y="375232"/>
                </a:cubicBezTo>
                <a:lnTo>
                  <a:pt x="3435270" y="375232"/>
                </a:lnTo>
                <a:cubicBezTo>
                  <a:pt x="3435270" y="582145"/>
                  <a:pt x="3267533" y="749882"/>
                  <a:pt x="3060620" y="749882"/>
                </a:cubicBezTo>
                <a:lnTo>
                  <a:pt x="1533" y="749882"/>
                </a:lnTo>
                <a:cubicBezTo>
                  <a:pt x="-2180" y="762582"/>
                  <a:pt x="2022" y="569445"/>
                  <a:pt x="2022" y="362532"/>
                </a:cubicBezTo>
                <a:close/>
              </a:path>
            </a:pathLst>
          </a:custGeom>
          <a:solidFill>
            <a:srgbClr val="E5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66C58EF-1D3E-404B-AC82-4F4EFD86F873}"/>
              </a:ext>
            </a:extLst>
          </p:cNvPr>
          <p:cNvSpPr txBox="1"/>
          <p:nvPr/>
        </p:nvSpPr>
        <p:spPr>
          <a:xfrm>
            <a:off x="107224" y="4212942"/>
            <a:ext cx="3435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krobat" panose="00000600000000000000" pitchFamily="50" charset="-52"/>
              </a:rPr>
              <a:t> </a:t>
            </a:r>
            <a:endParaRPr lang="ru-RU" sz="1400" dirty="0">
              <a:solidFill>
                <a:schemeClr val="bg1"/>
              </a:solidFill>
              <a:latin typeface="Akrobat" panose="00000600000000000000" pitchFamily="50" charset="-52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krobat" panose="00000600000000000000" pitchFamily="50" charset="-52"/>
              </a:rPr>
              <a:t> </a:t>
            </a:r>
            <a:endParaRPr lang="ru-RU" sz="1400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651861" y="3023158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7DDE383E-19F2-40DC-81E4-4726ABC774DD}"/>
              </a:ext>
            </a:extLst>
          </p:cNvPr>
          <p:cNvSpPr/>
          <p:nvPr/>
        </p:nvSpPr>
        <p:spPr>
          <a:xfrm>
            <a:off x="8345346" y="3269343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79290D5C-53D3-4430-B804-004C90CAD440}"/>
              </a:ext>
            </a:extLst>
          </p:cNvPr>
          <p:cNvSpPr/>
          <p:nvPr/>
        </p:nvSpPr>
        <p:spPr>
          <a:xfrm>
            <a:off x="8944706" y="3286926"/>
            <a:ext cx="750278" cy="750278"/>
          </a:xfrm>
          <a:prstGeom prst="ellipse">
            <a:avLst/>
          </a:prstGeom>
          <a:solidFill>
            <a:srgbClr val="B32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E81AF5E-E8FD-4EB7-AA1B-650CAB48D8AD}"/>
              </a:ext>
            </a:extLst>
          </p:cNvPr>
          <p:cNvSpPr txBox="1"/>
          <p:nvPr/>
        </p:nvSpPr>
        <p:spPr>
          <a:xfrm>
            <a:off x="4052170" y="5383230"/>
            <a:ext cx="2705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krobat" panose="00000600000000000000" pitchFamily="50" charset="-52"/>
              </a:rPr>
              <a:t>*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11932C7-0863-4EA5-84E6-814170295629}"/>
              </a:ext>
            </a:extLst>
          </p:cNvPr>
          <p:cNvSpPr txBox="1"/>
          <p:nvPr/>
        </p:nvSpPr>
        <p:spPr>
          <a:xfrm>
            <a:off x="6853988" y="5383230"/>
            <a:ext cx="2839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krobat" panose="00000600000000000000" pitchFamily="50" charset="-52"/>
              </a:rPr>
              <a:t>*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krobat" panose="00000600000000000000" pitchFamily="50" charset="-52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E9D3509-4359-4F26-A24A-D824EB311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" y="259082"/>
            <a:ext cx="2057400" cy="2378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5223061"/>
      </p:ext>
    </p:extLst>
  </p:cSld>
  <p:clrMapOvr>
    <a:masterClrMapping/>
  </p:clrMapOvr>
  <p:transition advTm="24673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24">
            <a:extLst>
              <a:ext uri="{FF2B5EF4-FFF2-40B4-BE49-F238E27FC236}">
                <a16:creationId xmlns:a16="http://schemas.microsoft.com/office/drawing/2014/main" xmlns="" id="{0E199545-FF46-4EC8-B344-05B0C77A1477}"/>
              </a:ext>
            </a:extLst>
          </p:cNvPr>
          <p:cNvSpPr/>
          <p:nvPr/>
        </p:nvSpPr>
        <p:spPr>
          <a:xfrm rot="10800000" flipV="1">
            <a:off x="351688" y="334109"/>
            <a:ext cx="7666896" cy="1160585"/>
          </a:xfrm>
          <a:custGeom>
            <a:avLst/>
            <a:gdLst>
              <a:gd name="connsiteX0" fmla="*/ 0 w 3808387"/>
              <a:gd name="connsiteY0" fmla="*/ 374650 h 749300"/>
              <a:gd name="connsiteX1" fmla="*/ 374650 w 3808387"/>
              <a:gd name="connsiteY1" fmla="*/ 0 h 749300"/>
              <a:gd name="connsiteX2" fmla="*/ 3433737 w 3808387"/>
              <a:gd name="connsiteY2" fmla="*/ 0 h 749300"/>
              <a:gd name="connsiteX3" fmla="*/ 3808387 w 3808387"/>
              <a:gd name="connsiteY3" fmla="*/ 374650 h 749300"/>
              <a:gd name="connsiteX4" fmla="*/ 3808387 w 3808387"/>
              <a:gd name="connsiteY4" fmla="*/ 374650 h 749300"/>
              <a:gd name="connsiteX5" fmla="*/ 3433737 w 3808387"/>
              <a:gd name="connsiteY5" fmla="*/ 749300 h 749300"/>
              <a:gd name="connsiteX6" fmla="*/ 374650 w 3808387"/>
              <a:gd name="connsiteY6" fmla="*/ 749300 h 749300"/>
              <a:gd name="connsiteX7" fmla="*/ 0 w 3808387"/>
              <a:gd name="connsiteY7" fmla="*/ 374650 h 749300"/>
              <a:gd name="connsiteX0" fmla="*/ 44511 w 3548098"/>
              <a:gd name="connsiteY0" fmla="*/ 361950 h 749300"/>
              <a:gd name="connsiteX1" fmla="*/ 114361 w 3548098"/>
              <a:gd name="connsiteY1" fmla="*/ 0 h 749300"/>
              <a:gd name="connsiteX2" fmla="*/ 3173448 w 3548098"/>
              <a:gd name="connsiteY2" fmla="*/ 0 h 749300"/>
              <a:gd name="connsiteX3" fmla="*/ 3548098 w 3548098"/>
              <a:gd name="connsiteY3" fmla="*/ 374650 h 749300"/>
              <a:gd name="connsiteX4" fmla="*/ 3548098 w 3548098"/>
              <a:gd name="connsiteY4" fmla="*/ 374650 h 749300"/>
              <a:gd name="connsiteX5" fmla="*/ 3173448 w 3548098"/>
              <a:gd name="connsiteY5" fmla="*/ 749300 h 749300"/>
              <a:gd name="connsiteX6" fmla="*/ 114361 w 3548098"/>
              <a:gd name="connsiteY6" fmla="*/ 749300 h 749300"/>
              <a:gd name="connsiteX7" fmla="*/ 44511 w 3548098"/>
              <a:gd name="connsiteY7" fmla="*/ 361950 h 749300"/>
              <a:gd name="connsiteX0" fmla="*/ 44511 w 3548098"/>
              <a:gd name="connsiteY0" fmla="*/ 361950 h 749893"/>
              <a:gd name="connsiteX1" fmla="*/ 114361 w 3548098"/>
              <a:gd name="connsiteY1" fmla="*/ 0 h 749893"/>
              <a:gd name="connsiteX2" fmla="*/ 3173448 w 3548098"/>
              <a:gd name="connsiteY2" fmla="*/ 0 h 749893"/>
              <a:gd name="connsiteX3" fmla="*/ 3548098 w 3548098"/>
              <a:gd name="connsiteY3" fmla="*/ 374650 h 749893"/>
              <a:gd name="connsiteX4" fmla="*/ 3548098 w 3548098"/>
              <a:gd name="connsiteY4" fmla="*/ 374650 h 749893"/>
              <a:gd name="connsiteX5" fmla="*/ 3173448 w 3548098"/>
              <a:gd name="connsiteY5" fmla="*/ 749300 h 749893"/>
              <a:gd name="connsiteX6" fmla="*/ 114361 w 3548098"/>
              <a:gd name="connsiteY6" fmla="*/ 749300 h 749893"/>
              <a:gd name="connsiteX7" fmla="*/ 44511 w 3548098"/>
              <a:gd name="connsiteY7" fmla="*/ 361950 h 749893"/>
              <a:gd name="connsiteX0" fmla="*/ 0 w 3503587"/>
              <a:gd name="connsiteY0" fmla="*/ 362532 h 750475"/>
              <a:gd name="connsiteX1" fmla="*/ 69850 w 3503587"/>
              <a:gd name="connsiteY1" fmla="*/ 582 h 750475"/>
              <a:gd name="connsiteX2" fmla="*/ 3128937 w 3503587"/>
              <a:gd name="connsiteY2" fmla="*/ 582 h 750475"/>
              <a:gd name="connsiteX3" fmla="*/ 3503587 w 3503587"/>
              <a:gd name="connsiteY3" fmla="*/ 375232 h 750475"/>
              <a:gd name="connsiteX4" fmla="*/ 3503587 w 3503587"/>
              <a:gd name="connsiteY4" fmla="*/ 375232 h 750475"/>
              <a:gd name="connsiteX5" fmla="*/ 3128937 w 3503587"/>
              <a:gd name="connsiteY5" fmla="*/ 749882 h 750475"/>
              <a:gd name="connsiteX6" fmla="*/ 69850 w 3503587"/>
              <a:gd name="connsiteY6" fmla="*/ 749882 h 750475"/>
              <a:gd name="connsiteX7" fmla="*/ 0 w 3503587"/>
              <a:gd name="connsiteY7" fmla="*/ 362532 h 750475"/>
              <a:gd name="connsiteX0" fmla="*/ 2022 w 3435270"/>
              <a:gd name="connsiteY0" fmla="*/ 362532 h 750475"/>
              <a:gd name="connsiteX1" fmla="*/ 1533 w 3435270"/>
              <a:gd name="connsiteY1" fmla="*/ 582 h 750475"/>
              <a:gd name="connsiteX2" fmla="*/ 3060620 w 3435270"/>
              <a:gd name="connsiteY2" fmla="*/ 582 h 750475"/>
              <a:gd name="connsiteX3" fmla="*/ 3435270 w 3435270"/>
              <a:gd name="connsiteY3" fmla="*/ 375232 h 750475"/>
              <a:gd name="connsiteX4" fmla="*/ 3435270 w 3435270"/>
              <a:gd name="connsiteY4" fmla="*/ 375232 h 750475"/>
              <a:gd name="connsiteX5" fmla="*/ 3060620 w 3435270"/>
              <a:gd name="connsiteY5" fmla="*/ 749882 h 750475"/>
              <a:gd name="connsiteX6" fmla="*/ 1533 w 3435270"/>
              <a:gd name="connsiteY6" fmla="*/ 749882 h 750475"/>
              <a:gd name="connsiteX7" fmla="*/ 2022 w 3435270"/>
              <a:gd name="connsiteY7" fmla="*/ 362532 h 75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270" h="750475">
                <a:moveTo>
                  <a:pt x="2022" y="362532"/>
                </a:moveTo>
                <a:cubicBezTo>
                  <a:pt x="2022" y="155619"/>
                  <a:pt x="5635" y="-11141"/>
                  <a:pt x="1533" y="582"/>
                </a:cubicBezTo>
                <a:lnTo>
                  <a:pt x="3060620" y="582"/>
                </a:lnTo>
                <a:cubicBezTo>
                  <a:pt x="3267533" y="582"/>
                  <a:pt x="3435270" y="168319"/>
                  <a:pt x="3435270" y="375232"/>
                </a:cubicBezTo>
                <a:lnTo>
                  <a:pt x="3435270" y="375232"/>
                </a:lnTo>
                <a:cubicBezTo>
                  <a:pt x="3435270" y="582145"/>
                  <a:pt x="3267533" y="749882"/>
                  <a:pt x="3060620" y="749882"/>
                </a:cubicBezTo>
                <a:lnTo>
                  <a:pt x="1533" y="749882"/>
                </a:lnTo>
                <a:cubicBezTo>
                  <a:pt x="-2180" y="762582"/>
                  <a:pt x="2022" y="569445"/>
                  <a:pt x="2022" y="362532"/>
                </a:cubicBezTo>
                <a:close/>
              </a:path>
            </a:pathLst>
          </a:custGeom>
          <a:solidFill>
            <a:srgbClr val="E5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-акция «День пожилых людей и участников войны» - изготовление и  вручение открыток 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3AEE944-A566-41EA-95E4-74AC16849A8F}"/>
              </a:ext>
            </a:extLst>
          </p:cNvPr>
          <p:cNvSpPr/>
          <p:nvPr/>
        </p:nvSpPr>
        <p:spPr>
          <a:xfrm>
            <a:off x="246184" y="3849635"/>
            <a:ext cx="750278" cy="750278"/>
          </a:xfrm>
          <a:prstGeom prst="ellipse">
            <a:avLst/>
          </a:prstGeom>
          <a:solidFill>
            <a:srgbClr val="C99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9155722" y="3867219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874599" y="3861358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93AEE944-A566-41EA-95E4-74AC16849A8F}"/>
              </a:ext>
            </a:extLst>
          </p:cNvPr>
          <p:cNvSpPr/>
          <p:nvPr/>
        </p:nvSpPr>
        <p:spPr>
          <a:xfrm>
            <a:off x="7649308" y="281354"/>
            <a:ext cx="1178169" cy="1195754"/>
          </a:xfrm>
          <a:prstGeom prst="ellipse">
            <a:avLst/>
          </a:prstGeom>
          <a:solidFill>
            <a:srgbClr val="C99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8506321" y="334109"/>
            <a:ext cx="1130048" cy="1143000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93AEE944-A566-41EA-95E4-74AC16849A8F}"/>
              </a:ext>
            </a:extLst>
          </p:cNvPr>
          <p:cNvSpPr/>
          <p:nvPr/>
        </p:nvSpPr>
        <p:spPr>
          <a:xfrm>
            <a:off x="1365739" y="3878941"/>
            <a:ext cx="750278" cy="750278"/>
          </a:xfrm>
          <a:prstGeom prst="ellipse">
            <a:avLst/>
          </a:prstGeom>
          <a:solidFill>
            <a:srgbClr val="C99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SC09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2218">
            <a:off x="342938" y="1560989"/>
            <a:ext cx="3275000" cy="203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IMG_39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6801">
            <a:off x="2977369" y="1487205"/>
            <a:ext cx="3320166" cy="21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DSCN05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2166">
            <a:off x="5409636" y="1570205"/>
            <a:ext cx="3506239" cy="195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: скругленные углы 24">
            <a:extLst>
              <a:ext uri="{FF2B5EF4-FFF2-40B4-BE49-F238E27FC236}">
                <a16:creationId xmlns:a16="http://schemas.microsoft.com/office/drawing/2014/main" xmlns="" id="{0E199545-FF46-4EC8-B344-05B0C77A1477}"/>
              </a:ext>
            </a:extLst>
          </p:cNvPr>
          <p:cNvSpPr/>
          <p:nvPr/>
        </p:nvSpPr>
        <p:spPr>
          <a:xfrm>
            <a:off x="1893276" y="3831941"/>
            <a:ext cx="7707924" cy="750475"/>
          </a:xfrm>
          <a:custGeom>
            <a:avLst/>
            <a:gdLst>
              <a:gd name="connsiteX0" fmla="*/ 0 w 3808387"/>
              <a:gd name="connsiteY0" fmla="*/ 374650 h 749300"/>
              <a:gd name="connsiteX1" fmla="*/ 374650 w 3808387"/>
              <a:gd name="connsiteY1" fmla="*/ 0 h 749300"/>
              <a:gd name="connsiteX2" fmla="*/ 3433737 w 3808387"/>
              <a:gd name="connsiteY2" fmla="*/ 0 h 749300"/>
              <a:gd name="connsiteX3" fmla="*/ 3808387 w 3808387"/>
              <a:gd name="connsiteY3" fmla="*/ 374650 h 749300"/>
              <a:gd name="connsiteX4" fmla="*/ 3808387 w 3808387"/>
              <a:gd name="connsiteY4" fmla="*/ 374650 h 749300"/>
              <a:gd name="connsiteX5" fmla="*/ 3433737 w 3808387"/>
              <a:gd name="connsiteY5" fmla="*/ 749300 h 749300"/>
              <a:gd name="connsiteX6" fmla="*/ 374650 w 3808387"/>
              <a:gd name="connsiteY6" fmla="*/ 749300 h 749300"/>
              <a:gd name="connsiteX7" fmla="*/ 0 w 3808387"/>
              <a:gd name="connsiteY7" fmla="*/ 374650 h 749300"/>
              <a:gd name="connsiteX0" fmla="*/ 44511 w 3548098"/>
              <a:gd name="connsiteY0" fmla="*/ 361950 h 749300"/>
              <a:gd name="connsiteX1" fmla="*/ 114361 w 3548098"/>
              <a:gd name="connsiteY1" fmla="*/ 0 h 749300"/>
              <a:gd name="connsiteX2" fmla="*/ 3173448 w 3548098"/>
              <a:gd name="connsiteY2" fmla="*/ 0 h 749300"/>
              <a:gd name="connsiteX3" fmla="*/ 3548098 w 3548098"/>
              <a:gd name="connsiteY3" fmla="*/ 374650 h 749300"/>
              <a:gd name="connsiteX4" fmla="*/ 3548098 w 3548098"/>
              <a:gd name="connsiteY4" fmla="*/ 374650 h 749300"/>
              <a:gd name="connsiteX5" fmla="*/ 3173448 w 3548098"/>
              <a:gd name="connsiteY5" fmla="*/ 749300 h 749300"/>
              <a:gd name="connsiteX6" fmla="*/ 114361 w 3548098"/>
              <a:gd name="connsiteY6" fmla="*/ 749300 h 749300"/>
              <a:gd name="connsiteX7" fmla="*/ 44511 w 3548098"/>
              <a:gd name="connsiteY7" fmla="*/ 361950 h 749300"/>
              <a:gd name="connsiteX0" fmla="*/ 44511 w 3548098"/>
              <a:gd name="connsiteY0" fmla="*/ 361950 h 749893"/>
              <a:gd name="connsiteX1" fmla="*/ 114361 w 3548098"/>
              <a:gd name="connsiteY1" fmla="*/ 0 h 749893"/>
              <a:gd name="connsiteX2" fmla="*/ 3173448 w 3548098"/>
              <a:gd name="connsiteY2" fmla="*/ 0 h 749893"/>
              <a:gd name="connsiteX3" fmla="*/ 3548098 w 3548098"/>
              <a:gd name="connsiteY3" fmla="*/ 374650 h 749893"/>
              <a:gd name="connsiteX4" fmla="*/ 3548098 w 3548098"/>
              <a:gd name="connsiteY4" fmla="*/ 374650 h 749893"/>
              <a:gd name="connsiteX5" fmla="*/ 3173448 w 3548098"/>
              <a:gd name="connsiteY5" fmla="*/ 749300 h 749893"/>
              <a:gd name="connsiteX6" fmla="*/ 114361 w 3548098"/>
              <a:gd name="connsiteY6" fmla="*/ 749300 h 749893"/>
              <a:gd name="connsiteX7" fmla="*/ 44511 w 3548098"/>
              <a:gd name="connsiteY7" fmla="*/ 361950 h 749893"/>
              <a:gd name="connsiteX0" fmla="*/ 0 w 3503587"/>
              <a:gd name="connsiteY0" fmla="*/ 362532 h 750475"/>
              <a:gd name="connsiteX1" fmla="*/ 69850 w 3503587"/>
              <a:gd name="connsiteY1" fmla="*/ 582 h 750475"/>
              <a:gd name="connsiteX2" fmla="*/ 3128937 w 3503587"/>
              <a:gd name="connsiteY2" fmla="*/ 582 h 750475"/>
              <a:gd name="connsiteX3" fmla="*/ 3503587 w 3503587"/>
              <a:gd name="connsiteY3" fmla="*/ 375232 h 750475"/>
              <a:gd name="connsiteX4" fmla="*/ 3503587 w 3503587"/>
              <a:gd name="connsiteY4" fmla="*/ 375232 h 750475"/>
              <a:gd name="connsiteX5" fmla="*/ 3128937 w 3503587"/>
              <a:gd name="connsiteY5" fmla="*/ 749882 h 750475"/>
              <a:gd name="connsiteX6" fmla="*/ 69850 w 3503587"/>
              <a:gd name="connsiteY6" fmla="*/ 749882 h 750475"/>
              <a:gd name="connsiteX7" fmla="*/ 0 w 3503587"/>
              <a:gd name="connsiteY7" fmla="*/ 362532 h 750475"/>
              <a:gd name="connsiteX0" fmla="*/ 2022 w 3435270"/>
              <a:gd name="connsiteY0" fmla="*/ 362532 h 750475"/>
              <a:gd name="connsiteX1" fmla="*/ 1533 w 3435270"/>
              <a:gd name="connsiteY1" fmla="*/ 582 h 750475"/>
              <a:gd name="connsiteX2" fmla="*/ 3060620 w 3435270"/>
              <a:gd name="connsiteY2" fmla="*/ 582 h 750475"/>
              <a:gd name="connsiteX3" fmla="*/ 3435270 w 3435270"/>
              <a:gd name="connsiteY3" fmla="*/ 375232 h 750475"/>
              <a:gd name="connsiteX4" fmla="*/ 3435270 w 3435270"/>
              <a:gd name="connsiteY4" fmla="*/ 375232 h 750475"/>
              <a:gd name="connsiteX5" fmla="*/ 3060620 w 3435270"/>
              <a:gd name="connsiteY5" fmla="*/ 749882 h 750475"/>
              <a:gd name="connsiteX6" fmla="*/ 1533 w 3435270"/>
              <a:gd name="connsiteY6" fmla="*/ 749882 h 750475"/>
              <a:gd name="connsiteX7" fmla="*/ 2022 w 3435270"/>
              <a:gd name="connsiteY7" fmla="*/ 362532 h 75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270" h="750475">
                <a:moveTo>
                  <a:pt x="2022" y="362532"/>
                </a:moveTo>
                <a:cubicBezTo>
                  <a:pt x="2022" y="155619"/>
                  <a:pt x="5635" y="-11141"/>
                  <a:pt x="1533" y="582"/>
                </a:cubicBezTo>
                <a:lnTo>
                  <a:pt x="3060620" y="582"/>
                </a:lnTo>
                <a:cubicBezTo>
                  <a:pt x="3267533" y="582"/>
                  <a:pt x="3435270" y="168319"/>
                  <a:pt x="3435270" y="375232"/>
                </a:cubicBezTo>
                <a:lnTo>
                  <a:pt x="3435270" y="375232"/>
                </a:lnTo>
                <a:cubicBezTo>
                  <a:pt x="3435270" y="582145"/>
                  <a:pt x="3267533" y="749882"/>
                  <a:pt x="3060620" y="749882"/>
                </a:cubicBezTo>
                <a:lnTo>
                  <a:pt x="1533" y="749882"/>
                </a:lnTo>
                <a:cubicBezTo>
                  <a:pt x="-2180" y="762582"/>
                  <a:pt x="2022" y="569445"/>
                  <a:pt x="2022" y="362532"/>
                </a:cubicBezTo>
                <a:close/>
              </a:path>
            </a:pathLst>
          </a:custGeom>
          <a:solidFill>
            <a:srgbClr val="E5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Cambria" pitchFamily="18" charset="0"/>
              </a:rPr>
              <a:t>-акция  «Подари добро другим!»-расклейка объявлений с позитивными пожеланиями  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21" name="Picture 7" descr="DSCN33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1110">
            <a:off x="739427" y="4890372"/>
            <a:ext cx="1930400" cy="1641675"/>
          </a:xfrm>
          <a:prstGeom prst="rect">
            <a:avLst/>
          </a:prstGeom>
          <a:noFill/>
        </p:spPr>
      </p:pic>
      <p:pic>
        <p:nvPicPr>
          <p:cNvPr id="22" name="Picture 8" descr="DSCN33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30884">
            <a:off x="2619776" y="4681877"/>
            <a:ext cx="2019300" cy="1809845"/>
          </a:xfrm>
          <a:prstGeom prst="rect">
            <a:avLst/>
          </a:prstGeom>
          <a:noFill/>
        </p:spPr>
      </p:pic>
      <p:pic>
        <p:nvPicPr>
          <p:cNvPr id="23" name="Picture 11" descr="IMG_81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4303" y="4751661"/>
            <a:ext cx="2286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IMG_81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91459">
            <a:off x="6955648" y="4935674"/>
            <a:ext cx="2209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516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0B55F9-FDEC-4036-9E1D-08ADA87C6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3573" r="12336" b="64046"/>
          <a:stretch/>
        </p:blipFill>
        <p:spPr>
          <a:xfrm rot="16200000" flipH="1">
            <a:off x="5459372" y="2411372"/>
            <a:ext cx="6858001" cy="2035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816" y="142852"/>
            <a:ext cx="747346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     Шефство над                     </a:t>
            </a:r>
            <a:r>
              <a:rPr lang="en-US" b="1" dirty="0" smtClean="0">
                <a:latin typeface="Cambria" pitchFamily="18" charset="0"/>
              </a:rPr>
              <a:t>                 </a:t>
            </a:r>
            <a:r>
              <a:rPr lang="ru-RU" b="1" dirty="0" smtClean="0">
                <a:latin typeface="Cambria" pitchFamily="18" charset="0"/>
              </a:rPr>
              <a:t>Проведение уроков</a:t>
            </a:r>
          </a:p>
          <a:p>
            <a:r>
              <a:rPr lang="ru-RU" b="1" dirty="0" smtClean="0">
                <a:latin typeface="Cambria" pitchFamily="18" charset="0"/>
              </a:rPr>
              <a:t> Домом инвалидов           </a:t>
            </a:r>
            <a:r>
              <a:rPr lang="en-US" b="1" dirty="0" smtClean="0">
                <a:latin typeface="Cambria" pitchFamily="18" charset="0"/>
              </a:rPr>
              <a:t>          </a:t>
            </a:r>
            <a:r>
              <a:rPr lang="ru-RU" b="1" dirty="0" smtClean="0">
                <a:latin typeface="Cambria" pitchFamily="18" charset="0"/>
              </a:rPr>
              <a:t> мужества старшеклассниками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6" name="Рисунок 5" descr="C:\Documents and Settings\Администратор\Local Settings\Temp\Rar$DI01.844\DSC029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782" y="926471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80" y="944056"/>
            <a:ext cx="3500462" cy="201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6642" y="3130062"/>
            <a:ext cx="7786742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Акция «Мы не хотим жить на свалке»</a:t>
            </a:r>
            <a:endParaRPr lang="ru-RU" sz="2000" b="1" dirty="0">
              <a:latin typeface="Cambria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8587" y="4664802"/>
            <a:ext cx="176052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78674" y="3629353"/>
            <a:ext cx="27860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C:\Documents and Settings\Администратор\Local Settings\Temp\Rar$DI10.5719\1991474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5177" y="4965314"/>
            <a:ext cx="2379765" cy="16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1013" y="3792482"/>
            <a:ext cx="142875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31901" y="4041737"/>
            <a:ext cx="208932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4907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8863876" y="1493296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93AEE944-A566-41EA-95E4-74AC16849A8F}"/>
              </a:ext>
            </a:extLst>
          </p:cNvPr>
          <p:cNvSpPr/>
          <p:nvPr/>
        </p:nvSpPr>
        <p:spPr>
          <a:xfrm>
            <a:off x="8856784" y="854388"/>
            <a:ext cx="750278" cy="750278"/>
          </a:xfrm>
          <a:prstGeom prst="ellipse">
            <a:avLst/>
          </a:prstGeom>
          <a:solidFill>
            <a:srgbClr val="C99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8822845" y="221343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93AEE944-A566-41EA-95E4-74AC16849A8F}"/>
              </a:ext>
            </a:extLst>
          </p:cNvPr>
          <p:cNvSpPr/>
          <p:nvPr/>
        </p:nvSpPr>
        <p:spPr>
          <a:xfrm>
            <a:off x="287215" y="4857819"/>
            <a:ext cx="750278" cy="750278"/>
          </a:xfrm>
          <a:prstGeom prst="ellipse">
            <a:avLst/>
          </a:prstGeom>
          <a:solidFill>
            <a:srgbClr val="C99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288446" y="5420528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24">
            <a:extLst>
              <a:ext uri="{FF2B5EF4-FFF2-40B4-BE49-F238E27FC236}">
                <a16:creationId xmlns:a16="http://schemas.microsoft.com/office/drawing/2014/main" xmlns="" id="{0E199545-FF46-4EC8-B344-05B0C77A1477}"/>
              </a:ext>
            </a:extLst>
          </p:cNvPr>
          <p:cNvSpPr/>
          <p:nvPr/>
        </p:nvSpPr>
        <p:spPr>
          <a:xfrm rot="10800000" flipV="1">
            <a:off x="0" y="316521"/>
            <a:ext cx="8774722" cy="1160585"/>
          </a:xfrm>
          <a:custGeom>
            <a:avLst/>
            <a:gdLst>
              <a:gd name="connsiteX0" fmla="*/ 0 w 3808387"/>
              <a:gd name="connsiteY0" fmla="*/ 374650 h 749300"/>
              <a:gd name="connsiteX1" fmla="*/ 374650 w 3808387"/>
              <a:gd name="connsiteY1" fmla="*/ 0 h 749300"/>
              <a:gd name="connsiteX2" fmla="*/ 3433737 w 3808387"/>
              <a:gd name="connsiteY2" fmla="*/ 0 h 749300"/>
              <a:gd name="connsiteX3" fmla="*/ 3808387 w 3808387"/>
              <a:gd name="connsiteY3" fmla="*/ 374650 h 749300"/>
              <a:gd name="connsiteX4" fmla="*/ 3808387 w 3808387"/>
              <a:gd name="connsiteY4" fmla="*/ 374650 h 749300"/>
              <a:gd name="connsiteX5" fmla="*/ 3433737 w 3808387"/>
              <a:gd name="connsiteY5" fmla="*/ 749300 h 749300"/>
              <a:gd name="connsiteX6" fmla="*/ 374650 w 3808387"/>
              <a:gd name="connsiteY6" fmla="*/ 749300 h 749300"/>
              <a:gd name="connsiteX7" fmla="*/ 0 w 3808387"/>
              <a:gd name="connsiteY7" fmla="*/ 374650 h 749300"/>
              <a:gd name="connsiteX0" fmla="*/ 44511 w 3548098"/>
              <a:gd name="connsiteY0" fmla="*/ 361950 h 749300"/>
              <a:gd name="connsiteX1" fmla="*/ 114361 w 3548098"/>
              <a:gd name="connsiteY1" fmla="*/ 0 h 749300"/>
              <a:gd name="connsiteX2" fmla="*/ 3173448 w 3548098"/>
              <a:gd name="connsiteY2" fmla="*/ 0 h 749300"/>
              <a:gd name="connsiteX3" fmla="*/ 3548098 w 3548098"/>
              <a:gd name="connsiteY3" fmla="*/ 374650 h 749300"/>
              <a:gd name="connsiteX4" fmla="*/ 3548098 w 3548098"/>
              <a:gd name="connsiteY4" fmla="*/ 374650 h 749300"/>
              <a:gd name="connsiteX5" fmla="*/ 3173448 w 3548098"/>
              <a:gd name="connsiteY5" fmla="*/ 749300 h 749300"/>
              <a:gd name="connsiteX6" fmla="*/ 114361 w 3548098"/>
              <a:gd name="connsiteY6" fmla="*/ 749300 h 749300"/>
              <a:gd name="connsiteX7" fmla="*/ 44511 w 3548098"/>
              <a:gd name="connsiteY7" fmla="*/ 361950 h 749300"/>
              <a:gd name="connsiteX0" fmla="*/ 44511 w 3548098"/>
              <a:gd name="connsiteY0" fmla="*/ 361950 h 749893"/>
              <a:gd name="connsiteX1" fmla="*/ 114361 w 3548098"/>
              <a:gd name="connsiteY1" fmla="*/ 0 h 749893"/>
              <a:gd name="connsiteX2" fmla="*/ 3173448 w 3548098"/>
              <a:gd name="connsiteY2" fmla="*/ 0 h 749893"/>
              <a:gd name="connsiteX3" fmla="*/ 3548098 w 3548098"/>
              <a:gd name="connsiteY3" fmla="*/ 374650 h 749893"/>
              <a:gd name="connsiteX4" fmla="*/ 3548098 w 3548098"/>
              <a:gd name="connsiteY4" fmla="*/ 374650 h 749893"/>
              <a:gd name="connsiteX5" fmla="*/ 3173448 w 3548098"/>
              <a:gd name="connsiteY5" fmla="*/ 749300 h 749893"/>
              <a:gd name="connsiteX6" fmla="*/ 114361 w 3548098"/>
              <a:gd name="connsiteY6" fmla="*/ 749300 h 749893"/>
              <a:gd name="connsiteX7" fmla="*/ 44511 w 3548098"/>
              <a:gd name="connsiteY7" fmla="*/ 361950 h 749893"/>
              <a:gd name="connsiteX0" fmla="*/ 0 w 3503587"/>
              <a:gd name="connsiteY0" fmla="*/ 362532 h 750475"/>
              <a:gd name="connsiteX1" fmla="*/ 69850 w 3503587"/>
              <a:gd name="connsiteY1" fmla="*/ 582 h 750475"/>
              <a:gd name="connsiteX2" fmla="*/ 3128937 w 3503587"/>
              <a:gd name="connsiteY2" fmla="*/ 582 h 750475"/>
              <a:gd name="connsiteX3" fmla="*/ 3503587 w 3503587"/>
              <a:gd name="connsiteY3" fmla="*/ 375232 h 750475"/>
              <a:gd name="connsiteX4" fmla="*/ 3503587 w 3503587"/>
              <a:gd name="connsiteY4" fmla="*/ 375232 h 750475"/>
              <a:gd name="connsiteX5" fmla="*/ 3128937 w 3503587"/>
              <a:gd name="connsiteY5" fmla="*/ 749882 h 750475"/>
              <a:gd name="connsiteX6" fmla="*/ 69850 w 3503587"/>
              <a:gd name="connsiteY6" fmla="*/ 749882 h 750475"/>
              <a:gd name="connsiteX7" fmla="*/ 0 w 3503587"/>
              <a:gd name="connsiteY7" fmla="*/ 362532 h 750475"/>
              <a:gd name="connsiteX0" fmla="*/ 2022 w 3435270"/>
              <a:gd name="connsiteY0" fmla="*/ 362532 h 750475"/>
              <a:gd name="connsiteX1" fmla="*/ 1533 w 3435270"/>
              <a:gd name="connsiteY1" fmla="*/ 582 h 750475"/>
              <a:gd name="connsiteX2" fmla="*/ 3060620 w 3435270"/>
              <a:gd name="connsiteY2" fmla="*/ 582 h 750475"/>
              <a:gd name="connsiteX3" fmla="*/ 3435270 w 3435270"/>
              <a:gd name="connsiteY3" fmla="*/ 375232 h 750475"/>
              <a:gd name="connsiteX4" fmla="*/ 3435270 w 3435270"/>
              <a:gd name="connsiteY4" fmla="*/ 375232 h 750475"/>
              <a:gd name="connsiteX5" fmla="*/ 3060620 w 3435270"/>
              <a:gd name="connsiteY5" fmla="*/ 749882 h 750475"/>
              <a:gd name="connsiteX6" fmla="*/ 1533 w 3435270"/>
              <a:gd name="connsiteY6" fmla="*/ 749882 h 750475"/>
              <a:gd name="connsiteX7" fmla="*/ 2022 w 3435270"/>
              <a:gd name="connsiteY7" fmla="*/ 362532 h 75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270" h="750475">
                <a:moveTo>
                  <a:pt x="2022" y="362532"/>
                </a:moveTo>
                <a:cubicBezTo>
                  <a:pt x="2022" y="155619"/>
                  <a:pt x="5635" y="-11141"/>
                  <a:pt x="1533" y="582"/>
                </a:cubicBezTo>
                <a:lnTo>
                  <a:pt x="3060620" y="582"/>
                </a:lnTo>
                <a:cubicBezTo>
                  <a:pt x="3267533" y="582"/>
                  <a:pt x="3435270" y="168319"/>
                  <a:pt x="3435270" y="375232"/>
                </a:cubicBezTo>
                <a:lnTo>
                  <a:pt x="3435270" y="375232"/>
                </a:lnTo>
                <a:cubicBezTo>
                  <a:pt x="3435270" y="582145"/>
                  <a:pt x="3267533" y="749882"/>
                  <a:pt x="3060620" y="749882"/>
                </a:cubicBezTo>
                <a:lnTo>
                  <a:pt x="1533" y="749882"/>
                </a:lnTo>
                <a:cubicBezTo>
                  <a:pt x="-2180" y="762582"/>
                  <a:pt x="2022" y="569445"/>
                  <a:pt x="2022" y="362532"/>
                </a:cubicBezTo>
                <a:close/>
              </a:path>
            </a:pathLst>
          </a:custGeom>
          <a:solidFill>
            <a:srgbClr val="E5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 «День детей из многодетных и малообеспеченных семей» - 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акции по сбору одежды, игрушек, книг, благотворительные ярмарки и концерты</a:t>
            </a:r>
          </a:p>
        </p:txBody>
      </p:sp>
      <p:pic>
        <p:nvPicPr>
          <p:cNvPr id="8" name="Picture 2" descr="DSCN2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0004">
            <a:off x="528834" y="1550022"/>
            <a:ext cx="289778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SCN2317 -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3146" y="1564774"/>
            <a:ext cx="2135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MG_81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2402">
            <a:off x="6511777" y="1574525"/>
            <a:ext cx="2480779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: скругленные углы 24">
            <a:extLst>
              <a:ext uri="{FF2B5EF4-FFF2-40B4-BE49-F238E27FC236}">
                <a16:creationId xmlns:a16="http://schemas.microsoft.com/office/drawing/2014/main" xmlns="" id="{0E199545-FF46-4EC8-B344-05B0C77A1477}"/>
              </a:ext>
            </a:extLst>
          </p:cNvPr>
          <p:cNvSpPr/>
          <p:nvPr/>
        </p:nvSpPr>
        <p:spPr>
          <a:xfrm>
            <a:off x="1131278" y="3428999"/>
            <a:ext cx="8774722" cy="1090247"/>
          </a:xfrm>
          <a:custGeom>
            <a:avLst/>
            <a:gdLst>
              <a:gd name="connsiteX0" fmla="*/ 0 w 3808387"/>
              <a:gd name="connsiteY0" fmla="*/ 374650 h 749300"/>
              <a:gd name="connsiteX1" fmla="*/ 374650 w 3808387"/>
              <a:gd name="connsiteY1" fmla="*/ 0 h 749300"/>
              <a:gd name="connsiteX2" fmla="*/ 3433737 w 3808387"/>
              <a:gd name="connsiteY2" fmla="*/ 0 h 749300"/>
              <a:gd name="connsiteX3" fmla="*/ 3808387 w 3808387"/>
              <a:gd name="connsiteY3" fmla="*/ 374650 h 749300"/>
              <a:gd name="connsiteX4" fmla="*/ 3808387 w 3808387"/>
              <a:gd name="connsiteY4" fmla="*/ 374650 h 749300"/>
              <a:gd name="connsiteX5" fmla="*/ 3433737 w 3808387"/>
              <a:gd name="connsiteY5" fmla="*/ 749300 h 749300"/>
              <a:gd name="connsiteX6" fmla="*/ 374650 w 3808387"/>
              <a:gd name="connsiteY6" fmla="*/ 749300 h 749300"/>
              <a:gd name="connsiteX7" fmla="*/ 0 w 3808387"/>
              <a:gd name="connsiteY7" fmla="*/ 374650 h 749300"/>
              <a:gd name="connsiteX0" fmla="*/ 44511 w 3548098"/>
              <a:gd name="connsiteY0" fmla="*/ 361950 h 749300"/>
              <a:gd name="connsiteX1" fmla="*/ 114361 w 3548098"/>
              <a:gd name="connsiteY1" fmla="*/ 0 h 749300"/>
              <a:gd name="connsiteX2" fmla="*/ 3173448 w 3548098"/>
              <a:gd name="connsiteY2" fmla="*/ 0 h 749300"/>
              <a:gd name="connsiteX3" fmla="*/ 3548098 w 3548098"/>
              <a:gd name="connsiteY3" fmla="*/ 374650 h 749300"/>
              <a:gd name="connsiteX4" fmla="*/ 3548098 w 3548098"/>
              <a:gd name="connsiteY4" fmla="*/ 374650 h 749300"/>
              <a:gd name="connsiteX5" fmla="*/ 3173448 w 3548098"/>
              <a:gd name="connsiteY5" fmla="*/ 749300 h 749300"/>
              <a:gd name="connsiteX6" fmla="*/ 114361 w 3548098"/>
              <a:gd name="connsiteY6" fmla="*/ 749300 h 749300"/>
              <a:gd name="connsiteX7" fmla="*/ 44511 w 3548098"/>
              <a:gd name="connsiteY7" fmla="*/ 361950 h 749300"/>
              <a:gd name="connsiteX0" fmla="*/ 44511 w 3548098"/>
              <a:gd name="connsiteY0" fmla="*/ 361950 h 749893"/>
              <a:gd name="connsiteX1" fmla="*/ 114361 w 3548098"/>
              <a:gd name="connsiteY1" fmla="*/ 0 h 749893"/>
              <a:gd name="connsiteX2" fmla="*/ 3173448 w 3548098"/>
              <a:gd name="connsiteY2" fmla="*/ 0 h 749893"/>
              <a:gd name="connsiteX3" fmla="*/ 3548098 w 3548098"/>
              <a:gd name="connsiteY3" fmla="*/ 374650 h 749893"/>
              <a:gd name="connsiteX4" fmla="*/ 3548098 w 3548098"/>
              <a:gd name="connsiteY4" fmla="*/ 374650 h 749893"/>
              <a:gd name="connsiteX5" fmla="*/ 3173448 w 3548098"/>
              <a:gd name="connsiteY5" fmla="*/ 749300 h 749893"/>
              <a:gd name="connsiteX6" fmla="*/ 114361 w 3548098"/>
              <a:gd name="connsiteY6" fmla="*/ 749300 h 749893"/>
              <a:gd name="connsiteX7" fmla="*/ 44511 w 3548098"/>
              <a:gd name="connsiteY7" fmla="*/ 361950 h 749893"/>
              <a:gd name="connsiteX0" fmla="*/ 0 w 3503587"/>
              <a:gd name="connsiteY0" fmla="*/ 362532 h 750475"/>
              <a:gd name="connsiteX1" fmla="*/ 69850 w 3503587"/>
              <a:gd name="connsiteY1" fmla="*/ 582 h 750475"/>
              <a:gd name="connsiteX2" fmla="*/ 3128937 w 3503587"/>
              <a:gd name="connsiteY2" fmla="*/ 582 h 750475"/>
              <a:gd name="connsiteX3" fmla="*/ 3503587 w 3503587"/>
              <a:gd name="connsiteY3" fmla="*/ 375232 h 750475"/>
              <a:gd name="connsiteX4" fmla="*/ 3503587 w 3503587"/>
              <a:gd name="connsiteY4" fmla="*/ 375232 h 750475"/>
              <a:gd name="connsiteX5" fmla="*/ 3128937 w 3503587"/>
              <a:gd name="connsiteY5" fmla="*/ 749882 h 750475"/>
              <a:gd name="connsiteX6" fmla="*/ 69850 w 3503587"/>
              <a:gd name="connsiteY6" fmla="*/ 749882 h 750475"/>
              <a:gd name="connsiteX7" fmla="*/ 0 w 3503587"/>
              <a:gd name="connsiteY7" fmla="*/ 362532 h 750475"/>
              <a:gd name="connsiteX0" fmla="*/ 2022 w 3435270"/>
              <a:gd name="connsiteY0" fmla="*/ 362532 h 750475"/>
              <a:gd name="connsiteX1" fmla="*/ 1533 w 3435270"/>
              <a:gd name="connsiteY1" fmla="*/ 582 h 750475"/>
              <a:gd name="connsiteX2" fmla="*/ 3060620 w 3435270"/>
              <a:gd name="connsiteY2" fmla="*/ 582 h 750475"/>
              <a:gd name="connsiteX3" fmla="*/ 3435270 w 3435270"/>
              <a:gd name="connsiteY3" fmla="*/ 375232 h 750475"/>
              <a:gd name="connsiteX4" fmla="*/ 3435270 w 3435270"/>
              <a:gd name="connsiteY4" fmla="*/ 375232 h 750475"/>
              <a:gd name="connsiteX5" fmla="*/ 3060620 w 3435270"/>
              <a:gd name="connsiteY5" fmla="*/ 749882 h 750475"/>
              <a:gd name="connsiteX6" fmla="*/ 1533 w 3435270"/>
              <a:gd name="connsiteY6" fmla="*/ 749882 h 750475"/>
              <a:gd name="connsiteX7" fmla="*/ 2022 w 3435270"/>
              <a:gd name="connsiteY7" fmla="*/ 362532 h 75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270" h="750475">
                <a:moveTo>
                  <a:pt x="2022" y="362532"/>
                </a:moveTo>
                <a:cubicBezTo>
                  <a:pt x="2022" y="155619"/>
                  <a:pt x="5635" y="-11141"/>
                  <a:pt x="1533" y="582"/>
                </a:cubicBezTo>
                <a:lnTo>
                  <a:pt x="3060620" y="582"/>
                </a:lnTo>
                <a:cubicBezTo>
                  <a:pt x="3267533" y="582"/>
                  <a:pt x="3435270" y="168319"/>
                  <a:pt x="3435270" y="375232"/>
                </a:cubicBezTo>
                <a:lnTo>
                  <a:pt x="3435270" y="375232"/>
                </a:lnTo>
                <a:cubicBezTo>
                  <a:pt x="3435270" y="582145"/>
                  <a:pt x="3267533" y="749882"/>
                  <a:pt x="3060620" y="749882"/>
                </a:cubicBezTo>
                <a:lnTo>
                  <a:pt x="1533" y="749882"/>
                </a:lnTo>
                <a:cubicBezTo>
                  <a:pt x="-2180" y="762582"/>
                  <a:pt x="2022" y="569445"/>
                  <a:pt x="2022" y="362532"/>
                </a:cubicBezTo>
                <a:close/>
              </a:path>
            </a:pathLst>
          </a:custGeom>
          <a:solidFill>
            <a:srgbClr val="E5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Cambria" pitchFamily="18" charset="0"/>
              </a:rPr>
              <a:t>Организация патронажа участников ВОВ, одиноких и пожилых людей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18447">
            <a:off x="622357" y="4494550"/>
            <a:ext cx="168770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60942">
            <a:off x="2252494" y="4521419"/>
            <a:ext cx="180815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8518" y="4384611"/>
            <a:ext cx="2152656" cy="229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870632">
            <a:off x="5609366" y="4630783"/>
            <a:ext cx="320674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57251">
            <a:off x="7538763" y="4621173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DSCN2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0004">
            <a:off x="528833" y="1550022"/>
            <a:ext cx="289778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406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85728"/>
            <a:ext cx="614366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Сбор ПЭТ-бутылок на                Помощь больным детям</a:t>
            </a:r>
          </a:p>
          <a:p>
            <a:r>
              <a:rPr lang="ru-RU" b="1" dirty="0" smtClean="0">
                <a:latin typeface="Cambria" pitchFamily="18" charset="0"/>
              </a:rPr>
              <a:t>территории поселений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6079" y="990482"/>
            <a:ext cx="2550696" cy="225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9" y="1000108"/>
            <a:ext cx="26066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3571876"/>
            <a:ext cx="814393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Акция «Подари книге                                     Организация шефства над </a:t>
            </a:r>
          </a:p>
          <a:p>
            <a:r>
              <a:rPr lang="ru-RU" b="1" dirty="0" smtClean="0">
                <a:latin typeface="Cambria" pitchFamily="18" charset="0"/>
              </a:rPr>
              <a:t>                вторую жизнь»                                            детскими садами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0897">
            <a:off x="6825312" y="4376072"/>
            <a:ext cx="2182902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72928">
            <a:off x="4290495" y="4263595"/>
            <a:ext cx="250666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Documents and Settings\Администратор\Local Settings\Temp\Rar$DI01.110\1991484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09" y="4214818"/>
            <a:ext cx="3216822" cy="243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9D3509-4359-4F26-A24A-D824EB311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" y="259082"/>
            <a:ext cx="2589195" cy="2818226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8863876" y="1493296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93AEE944-A566-41EA-95E4-74AC16849A8F}"/>
              </a:ext>
            </a:extLst>
          </p:cNvPr>
          <p:cNvSpPr/>
          <p:nvPr/>
        </p:nvSpPr>
        <p:spPr>
          <a:xfrm>
            <a:off x="8874369" y="731296"/>
            <a:ext cx="750278" cy="750278"/>
          </a:xfrm>
          <a:prstGeom prst="ellipse">
            <a:avLst/>
          </a:prstGeom>
          <a:solidFill>
            <a:srgbClr val="C99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8858015" y="0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3AEE944-A566-41EA-95E4-74AC16849A8F}"/>
              </a:ext>
            </a:extLst>
          </p:cNvPr>
          <p:cNvSpPr/>
          <p:nvPr/>
        </p:nvSpPr>
        <p:spPr>
          <a:xfrm>
            <a:off x="0" y="3500657"/>
            <a:ext cx="750278" cy="750278"/>
          </a:xfrm>
          <a:prstGeom prst="ellipse">
            <a:avLst/>
          </a:prstGeom>
          <a:solidFill>
            <a:srgbClr val="C99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8893184" y="3017295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93AEE944-A566-41EA-95E4-74AC16849A8F}"/>
              </a:ext>
            </a:extLst>
          </p:cNvPr>
          <p:cNvSpPr/>
          <p:nvPr/>
        </p:nvSpPr>
        <p:spPr>
          <a:xfrm>
            <a:off x="8868507" y="2272880"/>
            <a:ext cx="750278" cy="750278"/>
          </a:xfrm>
          <a:prstGeom prst="ellipse">
            <a:avLst/>
          </a:prstGeom>
          <a:solidFill>
            <a:srgbClr val="C99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8940077" y="4506127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93AEE944-A566-41EA-95E4-74AC16849A8F}"/>
              </a:ext>
            </a:extLst>
          </p:cNvPr>
          <p:cNvSpPr/>
          <p:nvPr/>
        </p:nvSpPr>
        <p:spPr>
          <a:xfrm>
            <a:off x="8915399" y="3779296"/>
            <a:ext cx="750278" cy="750278"/>
          </a:xfrm>
          <a:prstGeom prst="ellipse">
            <a:avLst/>
          </a:prstGeom>
          <a:solidFill>
            <a:srgbClr val="C99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93AEE944-A566-41EA-95E4-74AC16849A8F}"/>
              </a:ext>
            </a:extLst>
          </p:cNvPr>
          <p:cNvSpPr/>
          <p:nvPr/>
        </p:nvSpPr>
        <p:spPr>
          <a:xfrm>
            <a:off x="8944706" y="5309156"/>
            <a:ext cx="750278" cy="750278"/>
          </a:xfrm>
          <a:prstGeom prst="ellipse">
            <a:avLst/>
          </a:prstGeom>
          <a:solidFill>
            <a:srgbClr val="C99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8934215" y="6107722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0" y="3016409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6F7E5B37-E93E-41B8-B7C7-800374F79C8A}"/>
              </a:ext>
            </a:extLst>
          </p:cNvPr>
          <p:cNvSpPr/>
          <p:nvPr/>
        </p:nvSpPr>
        <p:spPr>
          <a:xfrm>
            <a:off x="0" y="4094438"/>
            <a:ext cx="750278" cy="750278"/>
          </a:xfrm>
          <a:prstGeom prst="ellipse">
            <a:avLst/>
          </a:prstGeom>
          <a:solidFill>
            <a:srgbClr val="4F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12547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9|3.1|2|1.6|2.1|1.9|1.4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9.1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2.9|1.1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9|1.7|2.2|6.2|1.1|1.2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6|4.1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5|3|1.5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4.3|2.3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1047</TotalTime>
  <Words>510</Words>
  <Application>Microsoft Office PowerPoint</Application>
  <PresentationFormat>Лист A4 (210x297 мм)</PresentationFormat>
  <Paragraphs>50</Paragraphs>
  <Slides>12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Событий Партнер</dc:creator>
  <cp:lastModifiedBy>Зайцева</cp:lastModifiedBy>
  <cp:revision>92</cp:revision>
  <dcterms:created xsi:type="dcterms:W3CDTF">2018-03-27T10:40:04Z</dcterms:created>
  <dcterms:modified xsi:type="dcterms:W3CDTF">2020-03-19T04:06:57Z</dcterms:modified>
</cp:coreProperties>
</file>