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57" r:id="rId4"/>
    <p:sldId id="287" r:id="rId5"/>
    <p:sldId id="258" r:id="rId6"/>
    <p:sldId id="290" r:id="rId7"/>
    <p:sldId id="259" r:id="rId8"/>
    <p:sldId id="260" r:id="rId9"/>
    <p:sldId id="261" r:id="rId10"/>
    <p:sldId id="262" r:id="rId11"/>
    <p:sldId id="263" r:id="rId12"/>
    <p:sldId id="289" r:id="rId13"/>
    <p:sldId id="265" r:id="rId14"/>
    <p:sldId id="267" r:id="rId15"/>
    <p:sldId id="279" r:id="rId16"/>
    <p:sldId id="268" r:id="rId17"/>
    <p:sldId id="269" r:id="rId18"/>
    <p:sldId id="270" r:id="rId19"/>
    <p:sldId id="271" r:id="rId20"/>
    <p:sldId id="272" r:id="rId21"/>
    <p:sldId id="273" r:id="rId22"/>
    <p:sldId id="275" r:id="rId23"/>
    <p:sldId id="292" r:id="rId24"/>
    <p:sldId id="294" r:id="rId25"/>
    <p:sldId id="296" r:id="rId26"/>
    <p:sldId id="300" r:id="rId27"/>
    <p:sldId id="298" r:id="rId28"/>
    <p:sldId id="302" r:id="rId29"/>
    <p:sldId id="303" r:id="rId30"/>
    <p:sldId id="305"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4660"/>
  </p:normalViewPr>
  <p:slideViewPr>
    <p:cSldViewPr>
      <p:cViewPr varScale="1">
        <p:scale>
          <a:sx n="109" d="100"/>
          <a:sy n="109" d="100"/>
        </p:scale>
        <p:origin x="1716" y="108"/>
      </p:cViewPr>
      <p:guideLst>
        <p:guide orient="horz" pos="2160"/>
        <p:guide pos="2880"/>
      </p:guideLst>
    </p:cSldViewPr>
  </p:slideViewPr>
  <p:notesTextViewPr>
    <p:cViewPr>
      <p:scale>
        <a:sx n="100" d="100"/>
        <a:sy n="100" d="100"/>
      </p:scale>
      <p:origin x="0" y="0"/>
    </p:cViewPr>
  </p:notesTextViewPr>
  <p:sorterViewPr>
    <p:cViewPr>
      <p:scale>
        <a:sx n="79" d="100"/>
        <a:sy n="7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25.05.2024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25.05.2024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25.05.2024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25.05.2024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25.05.2024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25.05.2024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25.05.2024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25.05.2024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25.05.2024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25.05.2024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25.05.2024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25.05.2024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74642"/>
          </a:xfrm>
          <a:solidFill>
            <a:schemeClr val="tx2">
              <a:lumMod val="50000"/>
            </a:schemeClr>
          </a:solidFill>
        </p:spPr>
        <p:txBody>
          <a:bodyPr>
            <a:normAutofit/>
          </a:bodyPr>
          <a:lstStyle/>
          <a:p>
            <a:r>
              <a:rPr lang="ru-RU" sz="8800" b="1" dirty="0">
                <a:solidFill>
                  <a:schemeClr val="bg1"/>
                </a:solidFill>
              </a:rPr>
              <a:t>Расположение ТС на проезжей части</a:t>
            </a:r>
          </a:p>
        </p:txBody>
      </p:sp>
      <p:sp>
        <p:nvSpPr>
          <p:cNvPr id="3" name="TextBox 2"/>
          <p:cNvSpPr txBox="1"/>
          <p:nvPr/>
        </p:nvSpPr>
        <p:spPr>
          <a:xfrm>
            <a:off x="1259632" y="4941168"/>
            <a:ext cx="6768752" cy="369332"/>
          </a:xfrm>
          <a:prstGeom prst="rect">
            <a:avLst/>
          </a:prstGeom>
          <a:noFill/>
        </p:spPr>
        <p:txBody>
          <a:bodyPr wrap="square" rtlCol="0">
            <a:spAutoFit/>
          </a:bodyPr>
          <a:lstStyle/>
          <a:p>
            <a:pPr algn="ctr"/>
            <a:r>
              <a:rPr lang="ru-RU" dirty="0" err="1" smtClean="0">
                <a:solidFill>
                  <a:schemeClr val="bg1"/>
                </a:solidFill>
              </a:rPr>
              <a:t>Шахбазова</a:t>
            </a:r>
            <a:r>
              <a:rPr lang="ru-RU" dirty="0" smtClean="0">
                <a:solidFill>
                  <a:schemeClr val="bg1"/>
                </a:solidFill>
              </a:rPr>
              <a:t> Алина, группа 3 </a:t>
            </a:r>
            <a:r>
              <a:rPr lang="ru-RU" dirty="0" err="1" smtClean="0">
                <a:solidFill>
                  <a:schemeClr val="bg1"/>
                </a:solidFill>
              </a:rPr>
              <a:t>учп</a:t>
            </a:r>
            <a:r>
              <a:rPr lang="ru-RU" dirty="0" smtClean="0">
                <a:solidFill>
                  <a:schemeClr val="bg1"/>
                </a:solidFill>
              </a:rPr>
              <a:t> (1 подгруппа)</a:t>
            </a:r>
            <a:endParaRPr lang="ru-RU" dirty="0">
              <a:solidFill>
                <a:schemeClr val="bg1"/>
              </a:solidFill>
            </a:endParaRPr>
          </a:p>
        </p:txBody>
      </p:sp>
      <p:sp>
        <p:nvSpPr>
          <p:cNvPr id="4" name="TextBox 3"/>
          <p:cNvSpPr txBox="1"/>
          <p:nvPr/>
        </p:nvSpPr>
        <p:spPr>
          <a:xfrm>
            <a:off x="1403648" y="5422077"/>
            <a:ext cx="6768752" cy="369332"/>
          </a:xfrm>
          <a:prstGeom prst="rect">
            <a:avLst/>
          </a:prstGeom>
          <a:noFill/>
        </p:spPr>
        <p:txBody>
          <a:bodyPr wrap="square" rtlCol="0">
            <a:spAutoFit/>
          </a:bodyPr>
          <a:lstStyle/>
          <a:p>
            <a:pPr algn="ctr"/>
            <a:r>
              <a:rPr lang="ru-RU" dirty="0" smtClean="0">
                <a:solidFill>
                  <a:schemeClr val="bg1"/>
                </a:solidFill>
              </a:rPr>
              <a:t>2023-2024 учебный год</a:t>
            </a:r>
            <a:endParaRPr lang="ru-RU" dirty="0">
              <a:solidFill>
                <a:schemeClr val="bg1"/>
              </a:solidFill>
            </a:endParaRPr>
          </a:p>
        </p:txBody>
      </p:sp>
    </p:spTree>
    <p:extLst>
      <p:ext uri="{BB962C8B-B14F-4D97-AF65-F5344CB8AC3E}">
        <p14:creationId xmlns:p14="http://schemas.microsoft.com/office/powerpoint/2010/main" val="2281665809"/>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2952328"/>
          </a:xfrm>
          <a:solidFill>
            <a:schemeClr val="accent3">
              <a:lumMod val="20000"/>
              <a:lumOff val="80000"/>
            </a:schemeClr>
          </a:solidFill>
        </p:spPr>
        <p:txBody>
          <a:bodyPr>
            <a:noAutofit/>
          </a:bodyPr>
          <a:lstStyle/>
          <a:p>
            <a:r>
              <a:rPr lang="ru-RU" sz="2400" b="1" dirty="0">
                <a:solidFill>
                  <a:schemeClr val="accent4">
                    <a:lumMod val="50000"/>
                  </a:schemeClr>
                </a:solidFill>
                <a:latin typeface="Times New Roman" panose="02020603050405020304" pitchFamily="18" charset="0"/>
                <a:cs typeface="Times New Roman" panose="02020603050405020304" pitchFamily="18" charset="0"/>
              </a:rPr>
              <a:t>В населенных пунктах  водители ТС  могут использовать наиболее удобную для них полосу движения. При интенсивном движении, когда все полосы движения заняты, менять полосу разрешается только для поворота налево или направо, разворота, остановки или объезда препятствия.</a:t>
            </a:r>
          </a:p>
        </p:txBody>
      </p:sp>
      <p:pic>
        <p:nvPicPr>
          <p:cNvPr id="2050" name="Picture 2" descr="C:\Users\Василь\Pictures\untitled.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3250714"/>
            <a:ext cx="8726635" cy="3490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868829"/>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3168352"/>
          </a:xfrm>
          <a:solidFill>
            <a:schemeClr val="accent5">
              <a:lumMod val="20000"/>
              <a:lumOff val="80000"/>
            </a:schemeClr>
          </a:solidFill>
        </p:spPr>
        <p:txBody>
          <a:bodyPr>
            <a:normAutofit/>
          </a:bodyPr>
          <a:lstStyle/>
          <a:p>
            <a:r>
              <a:rPr lang="ru-RU" sz="2400" b="1" dirty="0"/>
              <a:t>  </a:t>
            </a:r>
            <a:r>
              <a:rPr lang="ru-RU" sz="2400" b="1" dirty="0">
                <a:latin typeface="Times New Roman" panose="02020603050405020304" pitchFamily="18" charset="0"/>
                <a:cs typeface="Times New Roman" panose="02020603050405020304" pitchFamily="18" charset="0"/>
              </a:rPr>
              <a:t>На   дорогах, имеющих для движения в данном направлении три полосы и более, занимать крайнюю левую полосу разрешается только при интенсивном движении, когда заняты другие полосы, а также для поворота налево или разворота, а грузовым автомобилям с разрешенной максимальной массой более 2,5 т – только для поворота налево или разворота. </a:t>
            </a:r>
          </a:p>
        </p:txBody>
      </p:sp>
      <p:pic>
        <p:nvPicPr>
          <p:cNvPr id="3074" name="Picture 2" descr="C:\Users\Василь\Pictures\untitled.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3155776"/>
            <a:ext cx="8686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77872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88640"/>
            <a:ext cx="8809489"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34821" y="3726918"/>
            <a:ext cx="8208912" cy="3139321"/>
          </a:xfrm>
          <a:prstGeom prst="rect">
            <a:avLst/>
          </a:prstGeom>
          <a:noFill/>
        </p:spPr>
        <p:txBody>
          <a:bodyPr wrap="square" rtlCol="0">
            <a:spAutoFit/>
          </a:bodyPr>
          <a:lstStyle/>
          <a:p>
            <a:r>
              <a:rPr lang="ru-RU" b="1" dirty="0"/>
              <a:t> </a:t>
            </a:r>
            <a:r>
              <a:rPr lang="ru-RU" sz="3600" b="1" i="1" u="sng" dirty="0">
                <a:solidFill>
                  <a:schemeClr val="accent1">
                    <a:lumMod val="75000"/>
                  </a:schemeClr>
                </a:solidFill>
                <a:latin typeface="Times New Roman" panose="02020603050405020304" pitchFamily="18" charset="0"/>
                <a:cs typeface="Times New Roman" panose="02020603050405020304" pitchFamily="18" charset="0"/>
              </a:rPr>
              <a:t>При интенсивном движении</a:t>
            </a:r>
            <a:r>
              <a:rPr lang="ru-RU" sz="3600" b="1" u="sng" dirty="0">
                <a:solidFill>
                  <a:schemeClr val="accent1">
                    <a:lumMod val="75000"/>
                  </a:schemeClr>
                </a:solidFill>
                <a:latin typeface="Times New Roman" panose="02020603050405020304" pitchFamily="18" charset="0"/>
                <a:cs typeface="Times New Roman" panose="02020603050405020304" pitchFamily="18" charset="0"/>
              </a:rPr>
              <a:t>, когда все полосы заняты, менять полосу разрешается только для поворота налево или направо, разворота, остановки или объезда препятствия.</a:t>
            </a:r>
            <a:endParaRPr lang="ru-RU" sz="3600" u="sng" dirty="0">
              <a:solidFill>
                <a:schemeClr val="accent1">
                  <a:lumMod val="75000"/>
                </a:schemeClr>
              </a:solidFill>
              <a:latin typeface="Times New Roman" panose="02020603050405020304" pitchFamily="18" charset="0"/>
              <a:cs typeface="Times New Roman" panose="02020603050405020304" pitchFamily="18" charset="0"/>
            </a:endParaRPr>
          </a:p>
          <a:p>
            <a:r>
              <a:rPr lang="ru-RU" u="sng" dirty="0">
                <a:solidFill>
                  <a:schemeClr val="accent1">
                    <a:lumMod val="75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02140008"/>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4194"/>
            <a:ext cx="8229600" cy="2520280"/>
          </a:xfrm>
          <a:solidFill>
            <a:schemeClr val="accent5">
              <a:lumMod val="20000"/>
              <a:lumOff val="80000"/>
            </a:schemeClr>
          </a:solidFill>
        </p:spPr>
        <p:txBody>
          <a:bodyPr>
            <a:noAutofit/>
          </a:bodyPr>
          <a:lstStyle/>
          <a:p>
            <a:r>
              <a:rPr lang="ru-RU" sz="2000" b="1" dirty="0">
                <a:latin typeface="Times New Roman" panose="02020603050405020304" pitchFamily="18" charset="0"/>
                <a:cs typeface="Times New Roman" panose="02020603050405020304" pitchFamily="18" charset="0"/>
              </a:rPr>
              <a:t>Разрешается движение по трамвайным путям попутного направления,  когда заняты все полосы данного направления, а также при объезде, повороте налево или развороте  . При этом не должно создаваться помех трамваю. Выезжать на трамвайные пути встречного направления запрещается. Если перед перекрестком установлены дорожные знаки 5.15.1 или 5.15.2, движение по трамвайным путям через перекресток запрещается.</a:t>
            </a:r>
          </a:p>
        </p:txBody>
      </p:sp>
      <p:pic>
        <p:nvPicPr>
          <p:cNvPr id="4098" name="Picture 2" descr="C:\Users\Василь\Pictures\untitled.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2740726"/>
            <a:ext cx="4464496" cy="2007632"/>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a16="http://schemas.microsoft.com/office/drawing/2014/main" id="{4105FEA2-1578-CA6B-2F31-466ED7FD7FD7}"/>
              </a:ext>
            </a:extLst>
          </p:cNvPr>
          <p:cNvPicPr>
            <a:picLocks noChangeAspect="1"/>
          </p:cNvPicPr>
          <p:nvPr/>
        </p:nvPicPr>
        <p:blipFill>
          <a:blip r:embed="rId3"/>
          <a:stretch>
            <a:fillRect/>
          </a:stretch>
        </p:blipFill>
        <p:spPr>
          <a:xfrm>
            <a:off x="2123728" y="4864419"/>
            <a:ext cx="4589133" cy="1837605"/>
          </a:xfrm>
          <a:prstGeom prst="rect">
            <a:avLst/>
          </a:prstGeom>
        </p:spPr>
      </p:pic>
      <p:pic>
        <p:nvPicPr>
          <p:cNvPr id="4" name="Рисунок 3">
            <a:extLst>
              <a:ext uri="{FF2B5EF4-FFF2-40B4-BE49-F238E27FC236}">
                <a16:creationId xmlns:a16="http://schemas.microsoft.com/office/drawing/2014/main" id="{C59B0AA8-D75B-60B3-1D24-A572824E50F8}"/>
              </a:ext>
            </a:extLst>
          </p:cNvPr>
          <p:cNvPicPr>
            <a:picLocks noChangeAspect="1"/>
          </p:cNvPicPr>
          <p:nvPr/>
        </p:nvPicPr>
        <p:blipFill>
          <a:blip r:embed="rId4"/>
          <a:stretch>
            <a:fillRect/>
          </a:stretch>
        </p:blipFill>
        <p:spPr>
          <a:xfrm>
            <a:off x="4932040" y="2717352"/>
            <a:ext cx="3888432" cy="1942443"/>
          </a:xfrm>
          <a:prstGeom prst="rect">
            <a:avLst/>
          </a:prstGeom>
        </p:spPr>
      </p:pic>
    </p:spTree>
    <p:extLst>
      <p:ext uri="{BB962C8B-B14F-4D97-AF65-F5344CB8AC3E}">
        <p14:creationId xmlns:p14="http://schemas.microsoft.com/office/powerpoint/2010/main" val="60316083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2650306"/>
          </a:xfrm>
          <a:solidFill>
            <a:schemeClr val="accent6">
              <a:lumMod val="20000"/>
              <a:lumOff val="80000"/>
            </a:schemeClr>
          </a:solidFill>
        </p:spPr>
        <p:txBody>
          <a:bodyPr>
            <a:normAutofit/>
          </a:bodyPr>
          <a:lstStyle/>
          <a:p>
            <a:r>
              <a:rPr lang="ru-RU" sz="3200" b="1" dirty="0">
                <a:solidFill>
                  <a:schemeClr val="accent6">
                    <a:lumMod val="50000"/>
                  </a:schemeClr>
                </a:solidFill>
                <a:latin typeface="Times New Roman" panose="02020603050405020304" pitchFamily="18" charset="0"/>
                <a:cs typeface="Times New Roman" panose="02020603050405020304" pitchFamily="18" charset="0"/>
              </a:rPr>
              <a:t>При повороте на дорогу с реверсивным движением водитель должен вести ТС таким образом, чтобы при выезде с пересечения проезжих частей  ТС заняло крайнюю правую полосу </a:t>
            </a:r>
          </a:p>
        </p:txBody>
      </p:sp>
      <p:pic>
        <p:nvPicPr>
          <p:cNvPr id="6146" name="Picture 2" descr="C:\Users\Василь\Pictures\untitled.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6491" y="2924944"/>
            <a:ext cx="853101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583668"/>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2938338"/>
          </a:xfrm>
          <a:solidFill>
            <a:schemeClr val="accent6">
              <a:lumMod val="20000"/>
              <a:lumOff val="80000"/>
            </a:schemeClr>
          </a:solidFill>
        </p:spPr>
        <p:txBody>
          <a:bodyPr>
            <a:normAutofit fontScale="90000"/>
          </a:bodyPr>
          <a:lstStyle/>
          <a:p>
            <a:r>
              <a:rPr lang="ru-RU" sz="3200" b="1" dirty="0">
                <a:solidFill>
                  <a:schemeClr val="accent6">
                    <a:lumMod val="50000"/>
                  </a:schemeClr>
                </a:solidFill>
                <a:latin typeface="Times New Roman" panose="02020603050405020304" pitchFamily="18" charset="0"/>
                <a:cs typeface="Times New Roman" panose="02020603050405020304" pitchFamily="18" charset="0"/>
              </a:rPr>
              <a:t>Водитель должен соблюдать такую дистанцию до движущегося впереди транспортного средства, которая позволила бы избежать столкновения, а также необходимый боковой интервал, обеспечивающий безопасность движения.</a:t>
            </a:r>
            <a:endParaRPr lang="ru-RU" sz="3200"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3074" name="Picture 2" descr="C:\Users\Василь\Pictures\tema09_im10c.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772" y="3140968"/>
            <a:ext cx="8676456" cy="3479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963672"/>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59140"/>
            <a:ext cx="6264696" cy="3454791"/>
          </a:xfrm>
          <a:solidFill>
            <a:schemeClr val="accent4">
              <a:lumMod val="20000"/>
              <a:lumOff val="80000"/>
            </a:schemeClr>
          </a:solidFill>
          <a:ln w="28575">
            <a:solidFill>
              <a:srgbClr val="7030A0"/>
            </a:solidFill>
          </a:ln>
        </p:spPr>
        <p:txBody>
          <a:bodyPr>
            <a:normAutofit/>
          </a:bodyPr>
          <a:lstStyle/>
          <a:p>
            <a:r>
              <a:rPr lang="ru-RU" sz="2400" b="1" dirty="0">
                <a:solidFill>
                  <a:srgbClr val="7030A0"/>
                </a:solidFill>
                <a:latin typeface="Times New Roman" panose="02020603050405020304" pitchFamily="18" charset="0"/>
                <a:cs typeface="Times New Roman" panose="02020603050405020304" pitchFamily="18" charset="0"/>
              </a:rPr>
              <a:t>Запрещается движение транспортных средств по разделительным полосам и обочинам, тротуарам и пешеходным дорожкам </a:t>
            </a:r>
          </a:p>
        </p:txBody>
      </p:sp>
      <p:sp>
        <p:nvSpPr>
          <p:cNvPr id="4" name="Заголовок 1">
            <a:extLst>
              <a:ext uri="{FF2B5EF4-FFF2-40B4-BE49-F238E27FC236}">
                <a16:creationId xmlns:a16="http://schemas.microsoft.com/office/drawing/2014/main" id="{2B7A32A5-A38B-7551-1067-5AC088ABDFA6}"/>
              </a:ext>
            </a:extLst>
          </p:cNvPr>
          <p:cNvSpPr>
            <a:spLocks noGrp="1"/>
          </p:cNvSpPr>
          <p:nvPr>
            <p:ph idx="1"/>
          </p:nvPr>
        </p:nvSpPr>
        <p:spPr>
          <a:xfrm>
            <a:off x="1475656" y="3861048"/>
            <a:ext cx="7499176" cy="2671441"/>
          </a:xfrm>
          <a:solidFill>
            <a:schemeClr val="accent4">
              <a:lumMod val="20000"/>
              <a:lumOff val="80000"/>
            </a:schemeClr>
          </a:solidFill>
          <a:ln w="28575">
            <a:solidFill>
              <a:srgbClr val="7030A0"/>
            </a:solidFill>
          </a:ln>
        </p:spPr>
        <p:txBody>
          <a:bodyPr>
            <a:noAutofit/>
          </a:bodyPr>
          <a:lstStyle/>
          <a:p>
            <a:r>
              <a:rPr lang="ru-RU" sz="2400" b="1" dirty="0">
                <a:solidFill>
                  <a:srgbClr val="7030A0"/>
                </a:solidFill>
                <a:latin typeface="Times New Roman" panose="02020603050405020304" pitchFamily="18" charset="0"/>
                <a:cs typeface="Times New Roman" panose="02020603050405020304" pitchFamily="18" charset="0"/>
              </a:rPr>
              <a:t>ТС  скорость движения которых не   превышает 40 км/ч  , должны двигаться по крайней правой полосе, кроме случаев объезда, обгона или перестроения перед поворотом налево разворотом или остановкой в разрешенных случаях на левой стороне дороги.</a:t>
            </a:r>
          </a:p>
        </p:txBody>
      </p:sp>
    </p:spTree>
    <p:extLst>
      <p:ext uri="{BB962C8B-B14F-4D97-AF65-F5344CB8AC3E}">
        <p14:creationId xmlns:p14="http://schemas.microsoft.com/office/powerpoint/2010/main" val="4060091021"/>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43408"/>
            <a:ext cx="8229600" cy="3010346"/>
          </a:xfrm>
        </p:spPr>
        <p:txBody>
          <a:bodyPr>
            <a:normAutofit/>
          </a:bodyPr>
          <a:lstStyle/>
          <a:p>
            <a:pPr algn="l"/>
            <a:r>
              <a:rPr lang="ru-RU" sz="3600" b="1" dirty="0">
                <a:solidFill>
                  <a:srgbClr val="FF0000"/>
                </a:solidFill>
              </a:rPr>
              <a:t>Разрешается ли Вам обогнать легковой автомобиль в данной ситуации?</a:t>
            </a:r>
            <a:br>
              <a:rPr lang="ru-RU" sz="3600" b="1" dirty="0">
                <a:solidFill>
                  <a:srgbClr val="FF0000"/>
                </a:solidFill>
              </a:rPr>
            </a:br>
            <a:r>
              <a:rPr lang="ru-RU" sz="3600" b="1" dirty="0"/>
              <a:t>1. Не разрешается.</a:t>
            </a:r>
            <a:br>
              <a:rPr lang="ru-RU" sz="3600" b="1" dirty="0"/>
            </a:br>
            <a:r>
              <a:rPr lang="ru-RU" sz="3600" b="1" dirty="0"/>
              <a:t>2. Разрешается.</a:t>
            </a:r>
          </a:p>
        </p:txBody>
      </p:sp>
      <p:pic>
        <p:nvPicPr>
          <p:cNvPr id="8194" name="Picture 2" descr="C:\Users\Василь\Pictures\untitled.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994" y="2852936"/>
            <a:ext cx="8852011" cy="3484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225417"/>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516" y="116632"/>
            <a:ext cx="8712968" cy="3082354"/>
          </a:xfrm>
        </p:spPr>
        <p:txBody>
          <a:bodyPr>
            <a:normAutofit/>
          </a:bodyPr>
          <a:lstStyle/>
          <a:p>
            <a:pPr algn="l"/>
            <a:r>
              <a:rPr lang="ru-RU" sz="2800" b="1" dirty="0">
                <a:solidFill>
                  <a:srgbClr val="FF0000"/>
                </a:solidFill>
              </a:rPr>
              <a:t> Разрешается ли Вам, управляя легковым автомобилем, продолжить движение по трамвайным путям попутного направления?</a:t>
            </a:r>
            <a:br>
              <a:rPr lang="ru-RU" sz="2800" b="1" dirty="0">
                <a:solidFill>
                  <a:srgbClr val="FF0000"/>
                </a:solidFill>
              </a:rPr>
            </a:br>
            <a:r>
              <a:rPr lang="ru-RU" sz="2800" b="1" dirty="0"/>
              <a:t>1. Разрешается.</a:t>
            </a:r>
            <a:br>
              <a:rPr lang="ru-RU" sz="2800" b="1" dirty="0"/>
            </a:br>
            <a:r>
              <a:rPr lang="ru-RU" sz="2800" b="1" dirty="0"/>
              <a:t>2. Разрешается только для поворота налево и разворота.</a:t>
            </a:r>
            <a:br>
              <a:rPr lang="ru-RU" sz="2800" b="1" dirty="0"/>
            </a:br>
            <a:r>
              <a:rPr lang="ru-RU" sz="2800" b="1" dirty="0"/>
              <a:t>3. Запрещается.</a:t>
            </a:r>
          </a:p>
        </p:txBody>
      </p:sp>
      <p:pic>
        <p:nvPicPr>
          <p:cNvPr id="9218" name="Picture 2" descr="C:\Users\Василь\Pictures\untitled.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5516" y="3364993"/>
            <a:ext cx="8928484" cy="3493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897373"/>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71400"/>
            <a:ext cx="8229600" cy="3082354"/>
          </a:xfrm>
        </p:spPr>
        <p:txBody>
          <a:bodyPr>
            <a:normAutofit/>
          </a:bodyPr>
          <a:lstStyle/>
          <a:p>
            <a:pPr algn="l"/>
            <a:r>
              <a:rPr lang="ru-RU" sz="3200" b="1" dirty="0">
                <a:solidFill>
                  <a:srgbClr val="FF0000"/>
                </a:solidFill>
              </a:rPr>
              <a:t> По какой полосе вы можете продолжить движение, опередив грузовой автомобиль в населённом пункте?</a:t>
            </a:r>
            <a:br>
              <a:rPr lang="ru-RU" sz="3200" b="1" dirty="0">
                <a:solidFill>
                  <a:srgbClr val="FF0000"/>
                </a:solidFill>
              </a:rPr>
            </a:br>
            <a:r>
              <a:rPr lang="ru-RU" sz="3200" b="1" dirty="0"/>
              <a:t>1. Только по правой.</a:t>
            </a:r>
            <a:br>
              <a:rPr lang="ru-RU" sz="3200" b="1" dirty="0"/>
            </a:br>
            <a:r>
              <a:rPr lang="ru-RU" sz="3200" b="1" dirty="0"/>
              <a:t>2. По любой.</a:t>
            </a:r>
            <a:endParaRPr lang="ru-RU" sz="3200" b="1" dirty="0">
              <a:effectLst/>
            </a:endParaRPr>
          </a:p>
        </p:txBody>
      </p:sp>
      <p:pic>
        <p:nvPicPr>
          <p:cNvPr id="10242" name="Picture 2" descr="C:\Users\Василь\Pictures\untitled.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3140968"/>
            <a:ext cx="8712968" cy="3493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77564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5445224"/>
            <a:ext cx="4716016" cy="1323439"/>
          </a:xfrm>
          <a:prstGeom prst="rect">
            <a:avLst/>
          </a:prstGeom>
          <a:ln w="38100">
            <a:solidFill>
              <a:schemeClr val="tx1"/>
            </a:solidFill>
          </a:ln>
        </p:spPr>
        <p:txBody>
          <a:bodyPr wrap="square">
            <a:spAutoFit/>
          </a:bodyPr>
          <a:lstStyle/>
          <a:p>
            <a:r>
              <a:rPr lang="ru-RU" sz="2000" dirty="0">
                <a:latin typeface="Times New Roman" panose="02020603050405020304" pitchFamily="18" charset="0"/>
                <a:cs typeface="Times New Roman" panose="02020603050405020304" pitchFamily="18" charset="0"/>
              </a:rPr>
              <a:t>А если их нет, то самими водителями с учетом ширины проезжей части, габаритов транспортных средств и необходимых интервалов между ними.</a:t>
            </a:r>
          </a:p>
        </p:txBody>
      </p:sp>
      <p:pic>
        <p:nvPicPr>
          <p:cNvPr id="3" name="Рисунок 2">
            <a:extLst>
              <a:ext uri="{FF2B5EF4-FFF2-40B4-BE49-F238E27FC236}">
                <a16:creationId xmlns:a16="http://schemas.microsoft.com/office/drawing/2014/main" id="{E0911B85-ACA5-B07E-B247-09918B5AB5F7}"/>
              </a:ext>
            </a:extLst>
          </p:cNvPr>
          <p:cNvPicPr>
            <a:picLocks noChangeAspect="1"/>
          </p:cNvPicPr>
          <p:nvPr/>
        </p:nvPicPr>
        <p:blipFill>
          <a:blip r:embed="rId2"/>
          <a:stretch>
            <a:fillRect/>
          </a:stretch>
        </p:blipFill>
        <p:spPr>
          <a:xfrm>
            <a:off x="395536" y="0"/>
            <a:ext cx="7836363" cy="5434948"/>
          </a:xfrm>
          <a:prstGeom prst="rect">
            <a:avLst/>
          </a:prstGeom>
        </p:spPr>
      </p:pic>
    </p:spTree>
    <p:extLst>
      <p:ext uri="{BB962C8B-B14F-4D97-AF65-F5344CB8AC3E}">
        <p14:creationId xmlns:p14="http://schemas.microsoft.com/office/powerpoint/2010/main" val="1145401269"/>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229600" cy="3082354"/>
          </a:xfrm>
        </p:spPr>
        <p:txBody>
          <a:bodyPr>
            <a:normAutofit/>
          </a:bodyPr>
          <a:lstStyle/>
          <a:p>
            <a:pPr algn="l"/>
            <a:r>
              <a:rPr lang="ru-RU" sz="3600" b="1" dirty="0">
                <a:solidFill>
                  <a:srgbClr val="FF0000"/>
                </a:solidFill>
              </a:rPr>
              <a:t>По какой траектории следует двигаться, поворачивая налево?</a:t>
            </a:r>
            <a:br>
              <a:rPr lang="ru-RU" sz="3600" b="1" dirty="0">
                <a:solidFill>
                  <a:srgbClr val="FF0000"/>
                </a:solidFill>
              </a:rPr>
            </a:br>
            <a:r>
              <a:rPr lang="ru-RU" sz="3600" b="1" dirty="0"/>
              <a:t>1. Только по А.</a:t>
            </a:r>
            <a:br>
              <a:rPr lang="ru-RU" sz="3600" b="1" dirty="0"/>
            </a:br>
            <a:r>
              <a:rPr lang="ru-RU" sz="3600" b="1" dirty="0"/>
              <a:t>2. Только по Б.</a:t>
            </a:r>
            <a:br>
              <a:rPr lang="ru-RU" sz="3600" b="1" dirty="0"/>
            </a:br>
            <a:r>
              <a:rPr lang="ru-RU" sz="3600" b="1" dirty="0"/>
              <a:t>3. По любой.</a:t>
            </a:r>
          </a:p>
        </p:txBody>
      </p:sp>
      <p:pic>
        <p:nvPicPr>
          <p:cNvPr id="11266" name="Picture 2" descr="C:\Users\Василь\Pictures\untitled.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8775" y="3082354"/>
            <a:ext cx="8553128" cy="3487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542988"/>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71400"/>
            <a:ext cx="8229600" cy="3082354"/>
          </a:xfrm>
        </p:spPr>
        <p:txBody>
          <a:bodyPr>
            <a:normAutofit/>
          </a:bodyPr>
          <a:lstStyle/>
          <a:p>
            <a:pPr algn="l"/>
            <a:r>
              <a:rPr lang="ru-RU" sz="3200" b="1" dirty="0">
                <a:solidFill>
                  <a:srgbClr val="FF0000"/>
                </a:solidFill>
              </a:rPr>
              <a:t> Водитель какого автомобиля, поворачивая налево, не нарушает Правила?</a:t>
            </a:r>
            <a:br>
              <a:rPr lang="ru-RU" sz="3200" b="1" dirty="0">
                <a:solidFill>
                  <a:srgbClr val="FF0000"/>
                </a:solidFill>
              </a:rPr>
            </a:br>
            <a:r>
              <a:rPr lang="ru-RU" sz="3200" b="1" dirty="0"/>
              <a:t>1. Только легкового.</a:t>
            </a:r>
            <a:br>
              <a:rPr lang="ru-RU" sz="3200" b="1" dirty="0"/>
            </a:br>
            <a:r>
              <a:rPr lang="ru-RU" sz="3200" b="1" dirty="0"/>
              <a:t>2. Только грузового.</a:t>
            </a:r>
            <a:br>
              <a:rPr lang="ru-RU" sz="3200" b="1" dirty="0"/>
            </a:br>
            <a:r>
              <a:rPr lang="ru-RU" sz="3200" b="1" dirty="0"/>
              <a:t>3. Оба не нарушают</a:t>
            </a:r>
            <a:endParaRPr lang="ru-RU" sz="3200" b="1" dirty="0">
              <a:effectLst/>
            </a:endParaRPr>
          </a:p>
        </p:txBody>
      </p:sp>
      <p:pic>
        <p:nvPicPr>
          <p:cNvPr id="12290" name="Picture 2" descr="C:\Users\Василь\Pictures\untitled.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405" y="2910954"/>
            <a:ext cx="9036496" cy="3493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394000"/>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457200" y="3501008"/>
            <a:ext cx="8229600" cy="3356992"/>
          </a:xfrm>
        </p:spPr>
        <p:txBody>
          <a:bodyPr>
            <a:normAutofit lnSpcReduction="10000"/>
          </a:bodyPr>
          <a:lstStyle/>
          <a:p>
            <a:pPr marL="0" indent="0">
              <a:buNone/>
            </a:pPr>
            <a:r>
              <a:rPr lang="ru-RU" b="1" dirty="0">
                <a:solidFill>
                  <a:srgbClr val="FF0000"/>
                </a:solidFill>
              </a:rPr>
              <a:t> Укажите расстояние, под которым в Правилах подразумевается дистанция?</a:t>
            </a:r>
          </a:p>
          <a:p>
            <a:r>
              <a:rPr lang="ru-RU" b="1" dirty="0"/>
              <a:t>1. Только А.</a:t>
            </a:r>
          </a:p>
          <a:p>
            <a:r>
              <a:rPr lang="ru-RU" b="1" dirty="0"/>
              <a:t>2. Только Б.</a:t>
            </a:r>
          </a:p>
          <a:p>
            <a:r>
              <a:rPr lang="ru-RU" b="1" dirty="0"/>
              <a:t>3. Только В.</a:t>
            </a:r>
          </a:p>
          <a:p>
            <a:r>
              <a:rPr lang="ru-RU" b="1" dirty="0"/>
              <a:t>4. А и В.</a:t>
            </a:r>
          </a:p>
        </p:txBody>
      </p:sp>
      <p:pic>
        <p:nvPicPr>
          <p:cNvPr id="1026" name="Picture 2" descr="C:\Users\Василь\Pictures\untitle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355" y="438"/>
            <a:ext cx="8507289" cy="3500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092011"/>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836" y="0"/>
            <a:ext cx="8819652" cy="357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8278" y="3573016"/>
            <a:ext cx="9095722" cy="2554545"/>
          </a:xfrm>
          <a:prstGeom prst="rect">
            <a:avLst/>
          </a:prstGeom>
        </p:spPr>
        <p:txBody>
          <a:bodyPr wrap="square">
            <a:spAutoFit/>
          </a:bodyPr>
          <a:lstStyle/>
          <a:p>
            <a:r>
              <a:rPr lang="ru-RU" sz="3200" b="1" dirty="0">
                <a:solidFill>
                  <a:srgbClr val="FF0000"/>
                </a:solidFill>
              </a:rPr>
              <a:t> По какой траектории Вам разрешается продолжить движение?</a:t>
            </a:r>
          </a:p>
          <a:p>
            <a:r>
              <a:rPr lang="ru-RU" sz="3200" b="1" dirty="0"/>
              <a:t>1. Только по А.</a:t>
            </a:r>
          </a:p>
          <a:p>
            <a:r>
              <a:rPr lang="ru-RU" sz="3200" b="1" dirty="0"/>
              <a:t>2. Только по Б.</a:t>
            </a:r>
          </a:p>
          <a:p>
            <a:r>
              <a:rPr lang="ru-RU" sz="3200" b="1" dirty="0"/>
              <a:t>3. По любой из указанных.</a:t>
            </a:r>
          </a:p>
        </p:txBody>
      </p:sp>
    </p:spTree>
    <p:extLst>
      <p:ext uri="{BB962C8B-B14F-4D97-AF65-F5344CB8AC3E}">
        <p14:creationId xmlns:p14="http://schemas.microsoft.com/office/powerpoint/2010/main" val="2872962862"/>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0"/>
            <a:ext cx="9036497" cy="350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0" y="3900973"/>
            <a:ext cx="9161392" cy="2677656"/>
          </a:xfrm>
          <a:prstGeom prst="rect">
            <a:avLst/>
          </a:prstGeom>
        </p:spPr>
        <p:txBody>
          <a:bodyPr wrap="square">
            <a:spAutoFit/>
          </a:bodyPr>
          <a:lstStyle/>
          <a:p>
            <a:r>
              <a:rPr lang="ru-RU" sz="2800" b="1" dirty="0">
                <a:solidFill>
                  <a:srgbClr val="FF0000"/>
                </a:solidFill>
              </a:rPr>
              <a:t> Можно ли Вам продолжить движение по средней полосе после опережения автомобиля, движущегося по правой полосе?</a:t>
            </a:r>
          </a:p>
          <a:p>
            <a:r>
              <a:rPr lang="ru-RU" sz="2800" b="1" dirty="0"/>
              <a:t>1. Можно.</a:t>
            </a:r>
          </a:p>
          <a:p>
            <a:r>
              <a:rPr lang="ru-RU" sz="2800" b="1" dirty="0"/>
              <a:t>2. Можно только при отсутствии встречного транспорта.</a:t>
            </a:r>
          </a:p>
          <a:p>
            <a:r>
              <a:rPr lang="ru-RU" sz="2800" b="1" dirty="0"/>
              <a:t>3. Нельзя.</a:t>
            </a:r>
          </a:p>
        </p:txBody>
      </p:sp>
    </p:spTree>
    <p:extLst>
      <p:ext uri="{BB962C8B-B14F-4D97-AF65-F5344CB8AC3E}">
        <p14:creationId xmlns:p14="http://schemas.microsoft.com/office/powerpoint/2010/main" val="2577766859"/>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76" y="116632"/>
            <a:ext cx="8928992" cy="3556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7527" y="3861048"/>
            <a:ext cx="9117490" cy="2677656"/>
          </a:xfrm>
          <a:prstGeom prst="rect">
            <a:avLst/>
          </a:prstGeom>
        </p:spPr>
        <p:txBody>
          <a:bodyPr wrap="square">
            <a:spAutoFit/>
          </a:bodyPr>
          <a:lstStyle/>
          <a:p>
            <a:r>
              <a:rPr lang="ru-RU" sz="2400" b="1" dirty="0">
                <a:solidFill>
                  <a:srgbClr val="FF0000"/>
                </a:solidFill>
              </a:rPr>
              <a:t>Разрешается ли Вам, управляя грузовым автомобилем с разрешенной максимальной массой более 2,5 т, выехать на третью полосу в данной ситуации?</a:t>
            </a:r>
          </a:p>
          <a:p>
            <a:r>
              <a:rPr lang="ru-RU" sz="2400" b="1" dirty="0"/>
              <a:t>1. Разрешается.</a:t>
            </a:r>
          </a:p>
          <a:p>
            <a:r>
              <a:rPr lang="ru-RU" sz="2400" b="1" dirty="0"/>
              <a:t>2. Разрешается только для поворота налево или разворота.</a:t>
            </a:r>
          </a:p>
          <a:p>
            <a:r>
              <a:rPr lang="ru-RU" sz="2400" b="1" dirty="0"/>
              <a:t>3. Разрешается только для опережения.</a:t>
            </a:r>
          </a:p>
          <a:p>
            <a:r>
              <a:rPr lang="ru-RU" sz="2400" b="1" dirty="0"/>
              <a:t>4. Запрещается</a:t>
            </a:r>
            <a:r>
              <a:rPr lang="ru-RU" dirty="0"/>
              <a:t>.</a:t>
            </a:r>
          </a:p>
        </p:txBody>
      </p:sp>
    </p:spTree>
    <p:extLst>
      <p:ext uri="{BB962C8B-B14F-4D97-AF65-F5344CB8AC3E}">
        <p14:creationId xmlns:p14="http://schemas.microsoft.com/office/powerpoint/2010/main" val="2874107519"/>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5914"/>
            <a:ext cx="8784976" cy="350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79512" y="3861048"/>
            <a:ext cx="9032559" cy="2246769"/>
          </a:xfrm>
          <a:prstGeom prst="rect">
            <a:avLst/>
          </a:prstGeom>
        </p:spPr>
        <p:txBody>
          <a:bodyPr wrap="square">
            <a:spAutoFit/>
          </a:bodyPr>
          <a:lstStyle/>
          <a:p>
            <a:r>
              <a:rPr lang="ru-RU" sz="2800" b="1" dirty="0">
                <a:solidFill>
                  <a:srgbClr val="FF0000"/>
                </a:solidFill>
              </a:rPr>
              <a:t> Каковы Ваши действия в данной ситуации?</a:t>
            </a:r>
          </a:p>
          <a:p>
            <a:r>
              <a:rPr lang="ru-RU" sz="2800" b="1" dirty="0"/>
              <a:t>1. Объедете грузовой автомобиль справа по обочине.</a:t>
            </a:r>
          </a:p>
          <a:p>
            <a:r>
              <a:rPr lang="ru-RU" sz="2800" b="1" dirty="0"/>
              <a:t>2. Продолжите движение только после того, как грузовой автомобиль освободит полосу движения.</a:t>
            </a:r>
          </a:p>
          <a:p>
            <a:r>
              <a:rPr lang="ru-RU" sz="2800" b="1" dirty="0"/>
              <a:t>3. Допускаются оба варианта действий.</a:t>
            </a:r>
          </a:p>
        </p:txBody>
      </p:sp>
    </p:spTree>
    <p:extLst>
      <p:ext uri="{BB962C8B-B14F-4D97-AF65-F5344CB8AC3E}">
        <p14:creationId xmlns:p14="http://schemas.microsoft.com/office/powerpoint/2010/main" val="2926935432"/>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8946826" cy="350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0" y="3717032"/>
            <a:ext cx="9054330" cy="2246769"/>
          </a:xfrm>
          <a:prstGeom prst="rect">
            <a:avLst/>
          </a:prstGeom>
        </p:spPr>
        <p:txBody>
          <a:bodyPr wrap="square">
            <a:spAutoFit/>
          </a:bodyPr>
          <a:lstStyle/>
          <a:p>
            <a:r>
              <a:rPr lang="ru-RU" sz="2800" b="1" dirty="0">
                <a:solidFill>
                  <a:srgbClr val="FF0000"/>
                </a:solidFill>
              </a:rPr>
              <a:t> Вне населенных пунктов Вам можно продолжить движение:</a:t>
            </a:r>
          </a:p>
          <a:p>
            <a:r>
              <a:rPr lang="ru-RU" sz="2800" b="1" dirty="0"/>
              <a:t>1. По любой полосе.</a:t>
            </a:r>
          </a:p>
          <a:p>
            <a:r>
              <a:rPr lang="ru-RU" sz="2800" b="1" dirty="0"/>
              <a:t>2. По правой или средней полосе.</a:t>
            </a:r>
          </a:p>
          <a:p>
            <a:r>
              <a:rPr lang="ru-RU" sz="2800" b="1" dirty="0"/>
              <a:t>3. Только по правой полосе.</a:t>
            </a:r>
          </a:p>
        </p:txBody>
      </p:sp>
    </p:spTree>
    <p:extLst>
      <p:ext uri="{BB962C8B-B14F-4D97-AF65-F5344CB8AC3E}">
        <p14:creationId xmlns:p14="http://schemas.microsoft.com/office/powerpoint/2010/main" val="1953034665"/>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0"/>
            <a:ext cx="9099378" cy="3522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4622" y="3429000"/>
            <a:ext cx="8991873" cy="3108543"/>
          </a:xfrm>
          <a:prstGeom prst="rect">
            <a:avLst/>
          </a:prstGeom>
        </p:spPr>
        <p:txBody>
          <a:bodyPr wrap="square">
            <a:spAutoFit/>
          </a:bodyPr>
          <a:lstStyle/>
          <a:p>
            <a:r>
              <a:rPr lang="ru-RU" sz="2800" b="1" dirty="0">
                <a:solidFill>
                  <a:srgbClr val="FF0000"/>
                </a:solidFill>
              </a:rPr>
              <a:t> Разрешено ли Вам после опережения первого автомобиля продолжить движение по левой полосе вне населенных пунктов?</a:t>
            </a:r>
          </a:p>
          <a:p>
            <a:r>
              <a:rPr lang="ru-RU" sz="2800" b="1" dirty="0"/>
              <a:t>1. Разрешено.</a:t>
            </a:r>
          </a:p>
          <a:p>
            <a:r>
              <a:rPr lang="ru-RU" sz="2800" b="1" dirty="0"/>
              <a:t>2. Разрешено, если Вы намерены опередить второй автомобиль.</a:t>
            </a:r>
          </a:p>
          <a:p>
            <a:r>
              <a:rPr lang="ru-RU" sz="2800" b="1" dirty="0"/>
              <a:t>3. Запрещено.</a:t>
            </a:r>
          </a:p>
        </p:txBody>
      </p:sp>
    </p:spTree>
    <p:extLst>
      <p:ext uri="{BB962C8B-B14F-4D97-AF65-F5344CB8AC3E}">
        <p14:creationId xmlns:p14="http://schemas.microsoft.com/office/powerpoint/2010/main" val="3596824563"/>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58" y="0"/>
            <a:ext cx="8939938" cy="357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96558" y="3861048"/>
            <a:ext cx="9144000" cy="1815882"/>
          </a:xfrm>
          <a:prstGeom prst="rect">
            <a:avLst/>
          </a:prstGeom>
        </p:spPr>
        <p:txBody>
          <a:bodyPr wrap="square">
            <a:spAutoFit/>
          </a:bodyPr>
          <a:lstStyle/>
          <a:p>
            <a:r>
              <a:rPr lang="ru-RU" sz="2800" b="1" dirty="0">
                <a:solidFill>
                  <a:srgbClr val="FF0000"/>
                </a:solidFill>
              </a:rPr>
              <a:t> В данной ситуации Вам разрешается движение:</a:t>
            </a:r>
          </a:p>
          <a:p>
            <a:r>
              <a:rPr lang="ru-RU" sz="2800" b="1" dirty="0"/>
              <a:t>1. Только по правой полосе.</a:t>
            </a:r>
          </a:p>
          <a:p>
            <a:r>
              <a:rPr lang="ru-RU" sz="2800" b="1" dirty="0"/>
              <a:t>2. По правой или средней полосе.</a:t>
            </a:r>
          </a:p>
          <a:p>
            <a:r>
              <a:rPr lang="ru-RU" sz="2800" b="1" dirty="0"/>
              <a:t>3. По любой полосе</a:t>
            </a:r>
            <a:r>
              <a:rPr lang="ru-RU" dirty="0"/>
              <a:t>.</a:t>
            </a:r>
          </a:p>
        </p:txBody>
      </p:sp>
    </p:spTree>
    <p:extLst>
      <p:ext uri="{BB962C8B-B14F-4D97-AF65-F5344CB8AC3E}">
        <p14:creationId xmlns:p14="http://schemas.microsoft.com/office/powerpoint/2010/main" val="172635749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073884" cy="836712"/>
          </a:xfrm>
          <a:solidFill>
            <a:schemeClr val="accent3">
              <a:lumMod val="50000"/>
            </a:schemeClr>
          </a:solidFill>
        </p:spPr>
        <p:txBody>
          <a:bodyPr>
            <a:normAutofit/>
          </a:bodyPr>
          <a:lstStyle/>
          <a:p>
            <a:r>
              <a:rPr lang="ru-RU" sz="4000" b="1" dirty="0">
                <a:solidFill>
                  <a:srgbClr val="FFFF00"/>
                </a:solidFill>
              </a:rPr>
              <a:t>Определение количества полос</a:t>
            </a:r>
          </a:p>
        </p:txBody>
      </p:sp>
      <p:pic>
        <p:nvPicPr>
          <p:cNvPr id="1027" name="Picture 3" descr="C:\Users\Василь\Pictures\z5_15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95" y="1235454"/>
            <a:ext cx="1623451" cy="100810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Василь\Pictures\z5_15_7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2970" y="1208901"/>
            <a:ext cx="1556938" cy="10258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Василь\Pictures\z5_15_2_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4491" y="1200051"/>
            <a:ext cx="864094" cy="104351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Василь\Pictures\z5_15_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4556" y="1208901"/>
            <a:ext cx="1894029" cy="100811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Василь\Pictures\r1_5.jpg"/>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3440961" y="2682168"/>
            <a:ext cx="1275688" cy="74683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Василь\Pictures\r1_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1989" y="2702752"/>
            <a:ext cx="1085850" cy="72624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Василь\Pictures\r1_9.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20271" y="2690420"/>
            <a:ext cx="2053613" cy="73858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Василь\Pictures\r1_2_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8995" y="2702753"/>
            <a:ext cx="1418669" cy="726247"/>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708" y="2702751"/>
            <a:ext cx="2019326" cy="72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8995" y="836712"/>
            <a:ext cx="8944889" cy="461665"/>
          </a:xfrm>
          <a:prstGeom prst="rect">
            <a:avLst/>
          </a:prstGeom>
          <a:noFill/>
        </p:spPr>
        <p:txBody>
          <a:bodyPr wrap="square" rtlCol="0">
            <a:spAutoFit/>
          </a:bodyPr>
          <a:lstStyle/>
          <a:p>
            <a:pPr algn="ctr"/>
            <a:r>
              <a:rPr lang="ru-RU" sz="2400" dirty="0"/>
              <a:t>знаками 5.15.1, 5.15.2, 5.15.7, 5.15.8</a:t>
            </a:r>
          </a:p>
        </p:txBody>
      </p:sp>
      <p:sp>
        <p:nvSpPr>
          <p:cNvPr id="4" name="TextBox 3"/>
          <p:cNvSpPr txBox="1"/>
          <p:nvPr/>
        </p:nvSpPr>
        <p:spPr>
          <a:xfrm>
            <a:off x="2843808" y="2243563"/>
            <a:ext cx="1570495" cy="461665"/>
          </a:xfrm>
          <a:prstGeom prst="rect">
            <a:avLst/>
          </a:prstGeom>
          <a:noFill/>
        </p:spPr>
        <p:txBody>
          <a:bodyPr wrap="none" rtlCol="0">
            <a:spAutoFit/>
          </a:bodyPr>
          <a:lstStyle/>
          <a:p>
            <a:r>
              <a:rPr lang="ru-RU" sz="2400" dirty="0"/>
              <a:t>разметкой</a:t>
            </a:r>
          </a:p>
        </p:txBody>
      </p:sp>
      <p:pic>
        <p:nvPicPr>
          <p:cNvPr id="1028"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73385" y="3356992"/>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1946924"/>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128"/>
            <a:ext cx="8970434" cy="3510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0886" y="3513517"/>
            <a:ext cx="9088824" cy="2677656"/>
          </a:xfrm>
          <a:prstGeom prst="rect">
            <a:avLst/>
          </a:prstGeom>
        </p:spPr>
        <p:txBody>
          <a:bodyPr wrap="square">
            <a:spAutoFit/>
          </a:bodyPr>
          <a:lstStyle/>
          <a:p>
            <a:r>
              <a:rPr lang="ru-RU" sz="2800" b="1" dirty="0">
                <a:solidFill>
                  <a:srgbClr val="FF0000"/>
                </a:solidFill>
              </a:rPr>
              <a:t> Можно ли Вам, управляя грузовым автомобилем, осуществить опережение в данной ситуации?</a:t>
            </a:r>
          </a:p>
          <a:p>
            <a:r>
              <a:rPr lang="ru-RU" sz="2800" b="1" dirty="0"/>
              <a:t>1. Можно.</a:t>
            </a:r>
          </a:p>
          <a:p>
            <a:r>
              <a:rPr lang="ru-RU" sz="2800" b="1" dirty="0"/>
              <a:t>2. Можно, если разрешенная максимальная масса автомобиля не более 2,5 т.</a:t>
            </a:r>
          </a:p>
          <a:p>
            <a:r>
              <a:rPr lang="ru-RU" sz="2800" b="1" dirty="0"/>
              <a:t>3. Нельзя</a:t>
            </a:r>
            <a:r>
              <a:rPr lang="ru-RU" dirty="0"/>
              <a:t>.</a:t>
            </a:r>
          </a:p>
        </p:txBody>
      </p:sp>
    </p:spTree>
    <p:extLst>
      <p:ext uri="{BB962C8B-B14F-4D97-AF65-F5344CB8AC3E}">
        <p14:creationId xmlns:p14="http://schemas.microsoft.com/office/powerpoint/2010/main" val="33706090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51720" y="2348880"/>
            <a:ext cx="5508104" cy="2031325"/>
          </a:xfrm>
          <a:prstGeom prst="rect">
            <a:avLst/>
          </a:prstGeom>
          <a:ln>
            <a:solidFill>
              <a:schemeClr val="tx1"/>
            </a:solidFill>
          </a:ln>
        </p:spPr>
        <p:txBody>
          <a:bodyPr wrap="square">
            <a:spAutoFit/>
          </a:bodyPr>
          <a:lstStyle/>
          <a:p>
            <a:r>
              <a:rPr lang="ru-RU" dirty="0"/>
              <a:t> </a:t>
            </a:r>
            <a:r>
              <a:rPr lang="ru-RU" dirty="0">
                <a:latin typeface="Times New Roman" panose="02020603050405020304" pitchFamily="18" charset="0"/>
                <a:cs typeface="Times New Roman" panose="02020603050405020304" pitchFamily="18" charset="0"/>
              </a:rPr>
              <a:t>На  дорогах с двусторонним движением </a:t>
            </a:r>
          </a:p>
          <a:p>
            <a:r>
              <a:rPr lang="ru-RU" dirty="0">
                <a:latin typeface="Times New Roman" panose="02020603050405020304" pitchFamily="18" charset="0"/>
                <a:cs typeface="Times New Roman" panose="02020603050405020304" pitchFamily="18" charset="0"/>
              </a:rPr>
              <a:t>запрещается движение по полосе, </a:t>
            </a:r>
          </a:p>
          <a:p>
            <a:r>
              <a:rPr lang="ru-RU" dirty="0">
                <a:latin typeface="Times New Roman" panose="02020603050405020304" pitchFamily="18" charset="0"/>
                <a:cs typeface="Times New Roman" panose="02020603050405020304" pitchFamily="18" charset="0"/>
              </a:rPr>
              <a:t>предназначенной для встречного</a:t>
            </a:r>
          </a:p>
          <a:p>
            <a:r>
              <a:rPr lang="ru-RU" dirty="0">
                <a:latin typeface="Times New Roman" panose="02020603050405020304" pitchFamily="18" charset="0"/>
                <a:cs typeface="Times New Roman" panose="02020603050405020304" pitchFamily="18" charset="0"/>
              </a:rPr>
              <a:t> движения, если она отделена трамвайными путями, разделительной полосой,  разметкой 1.1 , 1.3 </a:t>
            </a:r>
          </a:p>
          <a:p>
            <a:r>
              <a:rPr lang="ru-RU" dirty="0">
                <a:latin typeface="Times New Roman" panose="02020603050405020304" pitchFamily="18" charset="0"/>
                <a:cs typeface="Times New Roman" panose="02020603050405020304" pitchFamily="18" charset="0"/>
              </a:rPr>
              <a:t> или разметкой 1.11 , прерывистая линия которой расположена слева.</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90" y="22797"/>
            <a:ext cx="434509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5779" y="35416"/>
            <a:ext cx="4345090" cy="2018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64" y="4602434"/>
            <a:ext cx="4335016" cy="212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4215" y="4602432"/>
            <a:ext cx="4316654" cy="212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262863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496" y="0"/>
            <a:ext cx="9073008" cy="2780928"/>
          </a:xfrm>
          <a:solidFill>
            <a:schemeClr val="accent2">
              <a:lumMod val="75000"/>
            </a:schemeClr>
          </a:solidFill>
        </p:spPr>
        <p:txBody>
          <a:bodyPr>
            <a:normAutofit/>
          </a:bodyPr>
          <a:lstStyle/>
          <a:p>
            <a:r>
              <a:rPr lang="ru-RU" sz="2400" b="1" dirty="0">
                <a:solidFill>
                  <a:schemeClr val="bg1"/>
                </a:solidFill>
              </a:rPr>
              <a:t>На дорогах с  2-х сторонним движением, имеющих  4 или более полосы, запрещён выезд  для обгона или объезда на встречную полосу. На них  повороты налево или развороты  выполняются на перекрестках и в  местах, где это не запрещено Правилами, знаками и (или) разметкой. </a:t>
            </a:r>
            <a:r>
              <a:rPr lang="ru-RU" sz="2400" b="1" dirty="0">
                <a:solidFill>
                  <a:srgbClr val="FFFF00"/>
                </a:solidFill>
              </a:rPr>
              <a:t>Все опережения и объезды – только в пределах своей половины проезжей части! </a:t>
            </a:r>
          </a:p>
        </p:txBody>
      </p:sp>
      <p:pic>
        <p:nvPicPr>
          <p:cNvPr id="2050" name="Picture 2" descr="C:\Users\Василь\Pictures\untitled.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2852936"/>
            <a:ext cx="8887999" cy="355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18331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3" y="116632"/>
            <a:ext cx="9057641"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7858" y="4426011"/>
            <a:ext cx="9092657" cy="2308324"/>
          </a:xfrm>
          <a:prstGeom prst="rect">
            <a:avLst/>
          </a:prstGeom>
          <a:ln>
            <a:solidFill>
              <a:schemeClr val="tx1"/>
            </a:solidFill>
          </a:ln>
        </p:spPr>
        <p:txBody>
          <a:bodyPr wrap="square">
            <a:spAutoFit/>
          </a:bodyPr>
          <a:lstStyle/>
          <a:p>
            <a:r>
              <a:rPr lang="ru-RU" sz="2400" dirty="0">
                <a:latin typeface="Times New Roman" panose="02020603050405020304" pitchFamily="18" charset="0"/>
                <a:cs typeface="Times New Roman" panose="02020603050405020304" pitchFamily="18" charset="0"/>
              </a:rPr>
              <a:t>Здесь вам ничто не мешает развернуться, так как  с помощью комбинированной линии разметки специально устроено место для разворота.</a:t>
            </a:r>
          </a:p>
          <a:p>
            <a:r>
              <a:rPr lang="ru-RU" sz="2400" dirty="0">
                <a:latin typeface="Times New Roman" panose="02020603050405020304" pitchFamily="18" charset="0"/>
                <a:cs typeface="Times New Roman" panose="02020603050405020304" pitchFamily="18" charset="0"/>
              </a:rPr>
              <a:t>При этом наличие комбинированной разметки на многополосной дороге вовсе не означает, что разрешено движение по полосе встречного движения.</a:t>
            </a:r>
          </a:p>
        </p:txBody>
      </p:sp>
    </p:spTree>
    <p:extLst>
      <p:ext uri="{BB962C8B-B14F-4D97-AF65-F5344CB8AC3E}">
        <p14:creationId xmlns:p14="http://schemas.microsoft.com/office/powerpoint/2010/main" val="3520216030"/>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852936"/>
          </a:xfrm>
          <a:solidFill>
            <a:srgbClr val="0070C0"/>
          </a:solidFill>
        </p:spPr>
        <p:txBody>
          <a:bodyPr>
            <a:noAutofit/>
          </a:bodyPr>
          <a:lstStyle/>
          <a:p>
            <a:r>
              <a:rPr lang="ru-RU" sz="2800" b="1" dirty="0">
                <a:solidFill>
                  <a:srgbClr val="FFFF00"/>
                </a:solidFill>
                <a:latin typeface="Times New Roman" panose="02020603050405020304" pitchFamily="18" charset="0"/>
                <a:cs typeface="Times New Roman" panose="02020603050405020304" pitchFamily="18" charset="0"/>
              </a:rPr>
              <a:t>На дорогах с двухсторонним движением, имеющих три полосы, из которых средняя используется для движения в обоих направлениях, разрешается выезжать на эту полосу </a:t>
            </a:r>
            <a:r>
              <a:rPr lang="ru-RU" sz="2800" b="1" u="sng" dirty="0">
                <a:solidFill>
                  <a:srgbClr val="FFFF00"/>
                </a:solidFill>
                <a:latin typeface="Times New Roman" panose="02020603050405020304" pitchFamily="18" charset="0"/>
                <a:cs typeface="Times New Roman" panose="02020603050405020304" pitchFamily="18" charset="0"/>
              </a:rPr>
              <a:t>только для обгона, объезда, поворота налево или разворота </a:t>
            </a:r>
            <a:r>
              <a:rPr lang="ru-RU" sz="2800" b="1" dirty="0">
                <a:solidFill>
                  <a:srgbClr val="FFFF00"/>
                </a:solidFill>
                <a:latin typeface="Times New Roman" panose="02020603050405020304" pitchFamily="18" charset="0"/>
                <a:cs typeface="Times New Roman" panose="02020603050405020304" pitchFamily="18" charset="0"/>
              </a:rPr>
              <a:t>(разворот совершается только со средней полосы</a:t>
            </a:r>
            <a:r>
              <a:rPr lang="ru-RU" sz="3200" b="1" dirty="0">
                <a:solidFill>
                  <a:srgbClr val="FFFF00"/>
                </a:solidFill>
              </a:rPr>
              <a:t>).</a:t>
            </a:r>
            <a:endParaRPr lang="ru-RU" sz="3200" dirty="0">
              <a:solidFill>
                <a:srgbClr val="FFFF00"/>
              </a:solidFill>
            </a:endParaRPr>
          </a:p>
        </p:txBody>
      </p:sp>
      <p:pic>
        <p:nvPicPr>
          <p:cNvPr id="3074" name="Picture 2" descr="C:\Users\Василь\Pictures\untitled.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669" y="2996952"/>
            <a:ext cx="9036661" cy="3861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25134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Василь\Pictures\untitle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0" y="-49696"/>
            <a:ext cx="8032440" cy="3212976"/>
          </a:xfrm>
          <a:prstGeom prst="rect">
            <a:avLst/>
          </a:prstGeom>
          <a:solidFill>
            <a:srgbClr val="FFFF00"/>
          </a:solidFill>
        </p:spPr>
      </p:pic>
      <p:pic>
        <p:nvPicPr>
          <p:cNvPr id="4099" name="Picture 3" descr="C:\Users\Василь\Pictures\untitled.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32" y="3385897"/>
            <a:ext cx="8676456" cy="3470582"/>
          </a:xfrm>
          <a:prstGeom prst="rect">
            <a:avLst/>
          </a:prstGeom>
          <a:noFill/>
          <a:extLst>
            <a:ext uri="{909E8E84-426E-40DD-AFC4-6F175D3DCCD1}">
              <a14:hiddenFill xmlns:a14="http://schemas.microsoft.com/office/drawing/2010/main">
                <a:solidFill>
                  <a:srgbClr val="FFFFFF"/>
                </a:solidFill>
              </a14:hiddenFill>
            </a:ext>
          </a:extLst>
        </p:spPr>
      </p:pic>
      <p:sp>
        <p:nvSpPr>
          <p:cNvPr id="2" name="Умножение 1"/>
          <p:cNvSpPr/>
          <p:nvPr/>
        </p:nvSpPr>
        <p:spPr>
          <a:xfrm>
            <a:off x="3851920" y="4941168"/>
            <a:ext cx="360040" cy="36004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Выгнутая вниз стрелка 2"/>
          <p:cNvSpPr/>
          <p:nvPr/>
        </p:nvSpPr>
        <p:spPr>
          <a:xfrm rot="10054567">
            <a:off x="1901962" y="1843004"/>
            <a:ext cx="1987483" cy="515368"/>
          </a:xfrm>
          <a:prstGeom prst="curvedUp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 name="Стрелка вниз 3"/>
          <p:cNvSpPr/>
          <p:nvPr/>
        </p:nvSpPr>
        <p:spPr>
          <a:xfrm rot="10576099">
            <a:off x="3883502" y="1146038"/>
            <a:ext cx="242768" cy="978408"/>
          </a:xfrm>
          <a:prstGeom prst="down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251520" y="0"/>
            <a:ext cx="8892480" cy="923330"/>
          </a:xfrm>
          <a:prstGeom prst="rect">
            <a:avLst/>
          </a:prstGeom>
          <a:noFill/>
        </p:spPr>
        <p:txBody>
          <a:bodyPr wrap="square" rtlCol="0">
            <a:spAutoFit/>
          </a:bodyPr>
          <a:lstStyle/>
          <a:p>
            <a:r>
              <a:rPr lang="ru-RU" b="1" u="sng" dirty="0">
                <a:solidFill>
                  <a:srgbClr val="7030A0"/>
                </a:solidFill>
                <a:latin typeface="Times New Roman" panose="02020603050405020304" pitchFamily="18" charset="0"/>
                <a:cs typeface="Times New Roman" panose="02020603050405020304" pitchFamily="18" charset="0"/>
              </a:rPr>
              <a:t>Среднюю полосу разрешено использовать  на перекрёстках  для поворота </a:t>
            </a:r>
          </a:p>
          <a:p>
            <a:r>
              <a:rPr lang="ru-RU" b="1" u="sng" dirty="0">
                <a:solidFill>
                  <a:srgbClr val="7030A0"/>
                </a:solidFill>
                <a:latin typeface="Times New Roman" panose="02020603050405020304" pitchFamily="18" charset="0"/>
                <a:cs typeface="Times New Roman" panose="02020603050405020304" pitchFamily="18" charset="0"/>
              </a:rPr>
              <a:t>налево или разворота. Поворачивать на такую дорогу только на крайние </a:t>
            </a:r>
          </a:p>
          <a:p>
            <a:r>
              <a:rPr lang="ru-RU" b="1" u="sng" dirty="0">
                <a:solidFill>
                  <a:srgbClr val="7030A0"/>
                </a:solidFill>
                <a:latin typeface="Times New Roman" panose="02020603050405020304" pitchFamily="18" charset="0"/>
                <a:cs typeface="Times New Roman" panose="02020603050405020304" pitchFamily="18" charset="0"/>
              </a:rPr>
              <a:t>правые полосы</a:t>
            </a:r>
            <a:endParaRPr lang="ru-RU" u="sng" dirty="0">
              <a:solidFill>
                <a:srgbClr val="7030A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11560" y="3388142"/>
            <a:ext cx="8532440" cy="646331"/>
          </a:xfrm>
          <a:prstGeom prst="rect">
            <a:avLst/>
          </a:prstGeom>
          <a:noFill/>
        </p:spPr>
        <p:txBody>
          <a:bodyPr wrap="square" rtlCol="0">
            <a:spAutoFit/>
          </a:bodyPr>
          <a:lstStyle/>
          <a:p>
            <a:r>
              <a:rPr lang="ru-RU"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Выезжать на крайнюю левую полосу, предназначенную для встречного движения, запрещается.</a:t>
            </a:r>
            <a:endParaRPr lang="ru-RU"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385990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500" y="39585"/>
            <a:ext cx="9001000" cy="2160240"/>
          </a:xfrm>
          <a:solidFill>
            <a:schemeClr val="accent2">
              <a:lumMod val="20000"/>
              <a:lumOff val="80000"/>
            </a:schemeClr>
          </a:solidFill>
        </p:spPr>
        <p:txBody>
          <a:bodyPr>
            <a:noAutofit/>
          </a:bodyPr>
          <a:lstStyle/>
          <a:p>
            <a:r>
              <a:rPr lang="ru-RU" sz="2000" b="1" dirty="0">
                <a:solidFill>
                  <a:schemeClr val="accent6">
                    <a:lumMod val="75000"/>
                  </a:schemeClr>
                </a:solidFill>
                <a:latin typeface="Times New Roman" panose="02020603050405020304" pitchFamily="18" charset="0"/>
                <a:cs typeface="Times New Roman" panose="02020603050405020304" pitchFamily="18" charset="0"/>
              </a:rPr>
              <a:t>Вне населенных пунктов, а также в населенных пунктах на дорогах, обозначенных знаком 5.1 или 5.3 или где разрешено движение со скоростью более 80 км/ч, водители транспортных средств должны вести их по возможности ближе к правому краю проезжей части. Запрещается занимать левые полосы движения при свободных правых.</a:t>
            </a:r>
          </a:p>
        </p:txBody>
      </p:sp>
      <p:pic>
        <p:nvPicPr>
          <p:cNvPr id="1026" name="Picture 2" descr="C:\Users\Василь\Pictures\untitled.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500" y="2276872"/>
            <a:ext cx="3852428" cy="2381304"/>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a16="http://schemas.microsoft.com/office/drawing/2014/main" id="{1282D379-023E-430D-3559-8511534CB0C6}"/>
              </a:ext>
            </a:extLst>
          </p:cNvPr>
          <p:cNvPicPr>
            <a:picLocks noChangeAspect="1"/>
          </p:cNvPicPr>
          <p:nvPr/>
        </p:nvPicPr>
        <p:blipFill>
          <a:blip r:embed="rId3"/>
          <a:stretch>
            <a:fillRect/>
          </a:stretch>
        </p:blipFill>
        <p:spPr>
          <a:xfrm>
            <a:off x="2051720" y="4779205"/>
            <a:ext cx="4557371" cy="1823610"/>
          </a:xfrm>
          <a:prstGeom prst="rect">
            <a:avLst/>
          </a:prstGeom>
        </p:spPr>
      </p:pic>
      <p:pic>
        <p:nvPicPr>
          <p:cNvPr id="4" name="Рисунок 3">
            <a:extLst>
              <a:ext uri="{FF2B5EF4-FFF2-40B4-BE49-F238E27FC236}">
                <a16:creationId xmlns:a16="http://schemas.microsoft.com/office/drawing/2014/main" id="{5D537356-CA49-3F9F-A7D0-9345E19F49DD}"/>
              </a:ext>
            </a:extLst>
          </p:cNvPr>
          <p:cNvPicPr>
            <a:picLocks noChangeAspect="1"/>
          </p:cNvPicPr>
          <p:nvPr/>
        </p:nvPicPr>
        <p:blipFill>
          <a:blip r:embed="rId4"/>
          <a:stretch>
            <a:fillRect/>
          </a:stretch>
        </p:blipFill>
        <p:spPr>
          <a:xfrm>
            <a:off x="4029516" y="2469485"/>
            <a:ext cx="5017051" cy="2008961"/>
          </a:xfrm>
          <a:prstGeom prst="rect">
            <a:avLst/>
          </a:prstGeom>
        </p:spPr>
      </p:pic>
    </p:spTree>
    <p:extLst>
      <p:ext uri="{BB962C8B-B14F-4D97-AF65-F5344CB8AC3E}">
        <p14:creationId xmlns:p14="http://schemas.microsoft.com/office/powerpoint/2010/main" val="2258876886"/>
      </p:ext>
    </p:extLst>
  </p:cSld>
  <p:clrMapOvr>
    <a:masterClrMapping/>
  </p:clrMapOvr>
  <p:transition spd="slow">
    <p:wipe/>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TotalTime>
  <Words>947</Words>
  <Application>Microsoft Office PowerPoint</Application>
  <PresentationFormat>Экран (4:3)</PresentationFormat>
  <Paragraphs>73</Paragraphs>
  <Slides>30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30</vt:i4>
      </vt:variant>
    </vt:vector>
  </HeadingPairs>
  <TitlesOfParts>
    <vt:vector size="34" baseType="lpstr">
      <vt:lpstr>Arial</vt:lpstr>
      <vt:lpstr>Calibri</vt:lpstr>
      <vt:lpstr>Times New Roman</vt:lpstr>
      <vt:lpstr>Тема Office</vt:lpstr>
      <vt:lpstr>Расположение ТС на проезжей части</vt:lpstr>
      <vt:lpstr>Презентация PowerPoint</vt:lpstr>
      <vt:lpstr>Определение количества полос</vt:lpstr>
      <vt:lpstr>Презентация PowerPoint</vt:lpstr>
      <vt:lpstr>На дорогах с  2-х сторонним движением, имеющих  4 или более полосы, запрещён выезд  для обгона или объезда на встречную полосу. На них  повороты налево или развороты  выполняются на перекрестках и в  местах, где это не запрещено Правилами, знаками и (или) разметкой. Все опережения и объезды – только в пределах своей половины проезжей части! </vt:lpstr>
      <vt:lpstr>Презентация PowerPoint</vt:lpstr>
      <vt:lpstr>На дорогах с двухсторонним движением, имеющих три полосы, из которых средняя используется для движения в обоих направлениях, разрешается выезжать на эту полосу только для обгона, объезда, поворота налево или разворота (разворот совершается только со средней полосы).</vt:lpstr>
      <vt:lpstr>Презентация PowerPoint</vt:lpstr>
      <vt:lpstr>Вне населенных пунктов, а также в населенных пунктах на дорогах, обозначенных знаком 5.1 или 5.3 или где разрешено движение со скоростью более 80 км/ч, водители транспортных средств должны вести их по возможности ближе к правому краю проезжей части. Запрещается занимать левые полосы движения при свободных правых.</vt:lpstr>
      <vt:lpstr>В населенных пунктах  водители ТС  могут использовать наиболее удобную для них полосу движения. При интенсивном движении, когда все полосы движения заняты, менять полосу разрешается только для поворота налево или направо, разворота, остановки или объезда препятствия.</vt:lpstr>
      <vt:lpstr>  На   дорогах, имеющих для движения в данном направлении три полосы и более, занимать крайнюю левую полосу разрешается только при интенсивном движении, когда заняты другие полосы, а также для поворота налево или разворота, а грузовым автомобилям с разрешенной максимальной массой более 2,5 т – только для поворота налево или разворота. </vt:lpstr>
      <vt:lpstr>Презентация PowerPoint</vt:lpstr>
      <vt:lpstr>Разрешается движение по трамвайным путям попутного направления,  когда заняты все полосы данного направления, а также при объезде, повороте налево или развороте  . При этом не должно создаваться помех трамваю. Выезжать на трамвайные пути встречного направления запрещается. Если перед перекрестком установлены дорожные знаки 5.15.1 или 5.15.2, движение по трамвайным путям через перекресток запрещается.</vt:lpstr>
      <vt:lpstr>При повороте на дорогу с реверсивным движением водитель должен вести ТС таким образом, чтобы при выезде с пересечения проезжих частей  ТС заняло крайнюю правую полосу </vt:lpstr>
      <vt:lpstr>Водитель должен соблюдать такую дистанцию до движущегося впереди транспортного средства, которая позволила бы избежать столкновения, а также необходимый боковой интервал, обеспечивающий безопасность движения.</vt:lpstr>
      <vt:lpstr>Запрещается движение транспортных средств по разделительным полосам и обочинам, тротуарам и пешеходным дорожкам </vt:lpstr>
      <vt:lpstr>Разрешается ли Вам обогнать легковой автомобиль в данной ситуации? 1. Не разрешается. 2. Разрешается.</vt:lpstr>
      <vt:lpstr> Разрешается ли Вам, управляя легковым автомобилем, продолжить движение по трамвайным путям попутного направления? 1. Разрешается. 2. Разрешается только для поворота налево и разворота. 3. Запрещается.</vt:lpstr>
      <vt:lpstr> По какой полосе вы можете продолжить движение, опередив грузовой автомобиль в населённом пункте? 1. Только по правой. 2. По любой.</vt:lpstr>
      <vt:lpstr>По какой траектории следует двигаться, поворачивая налево? 1. Только по А. 2. Только по Б. 3. По любой.</vt:lpstr>
      <vt:lpstr> Водитель какого автомобиля, поворачивая налево, не нарушает Правила? 1. Только легкового. 2. Только грузового. 3. Оба не нарушают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Расположение ТС на проезжей части</dc:title>
  <dc:creator>комп</dc:creator>
  <cp:lastModifiedBy>user</cp:lastModifiedBy>
  <cp:revision>32</cp:revision>
  <dcterms:created xsi:type="dcterms:W3CDTF">2012-11-04T14:13:30Z</dcterms:created>
  <dcterms:modified xsi:type="dcterms:W3CDTF">2024-05-25T08:07:44Z</dcterms:modified>
</cp:coreProperties>
</file>