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9" r:id="rId5"/>
    <p:sldId id="270" r:id="rId6"/>
    <p:sldId id="259" r:id="rId7"/>
    <p:sldId id="273" r:id="rId8"/>
    <p:sldId id="272" r:id="rId9"/>
    <p:sldId id="271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6600"/>
    <a:srgbClr val="008000"/>
    <a:srgbClr val="FF0000"/>
    <a:srgbClr val="FFFF99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84" y="-9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BAC93D-B9A6-4A9B-A882-67E0124776F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3EFEDA-2C85-4AA7-BDAC-6F0EA077682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BFCEC3-A01A-4075-B833-57D3ACD9D6E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5919A1-77FE-4EA9-9921-E0261B91457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527CE8-E3B2-4DCD-9F83-C06646C277C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BC9BEC-190F-4613-969C-8B6DB6750CD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661DA2-DEB6-4BD4-A082-2E84AE58126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980F2D-87D5-40BC-BA5D-2E3A82841D8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E35A68-215E-4947-B096-28A6D85FCB7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48D3B0-784D-4213-BC03-88FC3C9A57C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2A936F-56DE-4280-9434-096700CE88D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15E79E1-93AC-4E00-87D7-592E73B3E65C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odish.ru/theory/pdd/21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6" descr="33а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838200" y="-7938"/>
            <a:ext cx="10591800" cy="7615238"/>
          </a:xfrm>
          <a:prstGeom prst="rect">
            <a:avLst/>
          </a:prstGeom>
          <a:noFill/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914400"/>
            <a:ext cx="9372600" cy="1470025"/>
          </a:xfrm>
        </p:spPr>
        <p:txBody>
          <a:bodyPr/>
          <a:lstStyle/>
          <a:p>
            <a:r>
              <a:rPr lang="ru-RU" sz="4800" b="1">
                <a:solidFill>
                  <a:schemeClr val="bg1"/>
                </a:solidFill>
                <a:latin typeface="Arial Black" pitchFamily="34" charset="0"/>
              </a:rPr>
              <a:t>ПРАВИЛА</a:t>
            </a:r>
            <a:br>
              <a:rPr lang="ru-RU" sz="4800" b="1">
                <a:solidFill>
                  <a:schemeClr val="bg1"/>
                </a:solidFill>
                <a:latin typeface="Arial Black" pitchFamily="34" charset="0"/>
              </a:rPr>
            </a:br>
            <a:r>
              <a:rPr lang="ru-RU" sz="4800" b="1">
                <a:solidFill>
                  <a:schemeClr val="bg1"/>
                </a:solidFill>
                <a:latin typeface="Arial Black" pitchFamily="34" charset="0"/>
              </a:rPr>
              <a:t>ДОРОЖНОГО ДВИЖЕНИЯ РОССИЙСКОЙ ФЕДЕРАЦИИ</a:t>
            </a:r>
          </a:p>
        </p:txBody>
      </p:sp>
      <p:pic>
        <p:nvPicPr>
          <p:cNvPr id="4101" name="Picture 5" descr="Герб России"/>
          <p:cNvPicPr>
            <a:picLocks noChangeAspect="1" noChangeArrowheads="1"/>
          </p:cNvPicPr>
          <p:nvPr/>
        </p:nvPicPr>
        <p:blipFill>
          <a:blip r:embed="rId4"/>
          <a:srcRect l="4256" r="8511"/>
          <a:stretch>
            <a:fillRect/>
          </a:stretch>
        </p:blipFill>
        <p:spPr bwMode="auto">
          <a:xfrm>
            <a:off x="3200400" y="3657600"/>
            <a:ext cx="3124200" cy="2717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sz="2400">
                <a:solidFill>
                  <a:srgbClr val="FF6600"/>
                </a:solidFill>
                <a:latin typeface="Arial Black" pitchFamily="34" charset="0"/>
              </a:rPr>
              <a:t>2. ОБЩИЕ ОБЯЗАННОСТИ ВОДИТЕЛЕЙ</a:t>
            </a:r>
            <a:endParaRPr lang="ru-RU" sz="3600" b="1">
              <a:solidFill>
                <a:srgbClr val="FF6600"/>
              </a:solidFill>
            </a:endParaRPr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382000" cy="4525963"/>
          </a:xfrm>
        </p:spPr>
        <p:txBody>
          <a:bodyPr/>
          <a:lstStyle/>
          <a:p>
            <a:pPr algn="r">
              <a:lnSpc>
                <a:spcPct val="90000"/>
              </a:lnSpc>
              <a:buFontTx/>
              <a:buNone/>
            </a:pPr>
            <a:r>
              <a:rPr lang="ru-RU" sz="2800">
                <a:solidFill>
                  <a:srgbClr val="FF0000"/>
                </a:solidFill>
                <a:latin typeface="Arial Black" pitchFamily="34" charset="0"/>
              </a:rPr>
              <a:t>    2.7  Водителю запрещается: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>
                <a:solidFill>
                  <a:srgbClr val="006600"/>
                </a:solidFill>
              </a:rPr>
              <a:t>1.</a:t>
            </a:r>
            <a:r>
              <a:rPr lang="ru-RU" sz="1800">
                <a:solidFill>
                  <a:srgbClr val="006600"/>
                </a:solidFill>
              </a:rPr>
              <a:t>	управлять транспортным средством в состоянии опьянения (алкогольного, наркотического или иного), под воздействием лекарственных препаратов, ухудшающих реакцию и внимание, в болезненном или утомленном состоянии, ставящем под угрозу безопасность движения; передавать управление транспортным средством лицам, находящимся в состоянии опьянения, под воздействием лекарственных препаратов, в болезненном или утомленном состоянии, а также лицам, не имеющим при себе водительского удостоверения на право управления транспортным средством данной категории кроме случаев обучения вождению в соответствии с разделом </a:t>
            </a:r>
            <a:r>
              <a:rPr lang="ru-RU" sz="1800">
                <a:solidFill>
                  <a:srgbClr val="006600"/>
                </a:solidFill>
                <a:hlinkClick r:id="rId3"/>
              </a:rPr>
              <a:t>21</a:t>
            </a:r>
            <a:r>
              <a:rPr lang="ru-RU" sz="1800">
                <a:solidFill>
                  <a:srgbClr val="006600"/>
                </a:solidFill>
              </a:rPr>
              <a:t> Правил;</a:t>
            </a:r>
          </a:p>
          <a:p>
            <a:pPr>
              <a:lnSpc>
                <a:spcPct val="90000"/>
              </a:lnSpc>
              <a:spcBef>
                <a:spcPct val="115000"/>
              </a:spcBef>
              <a:buFontTx/>
              <a:buNone/>
            </a:pPr>
            <a:r>
              <a:rPr lang="ru-RU" sz="2000">
                <a:solidFill>
                  <a:srgbClr val="006600"/>
                </a:solidFill>
              </a:rPr>
              <a:t>2.</a:t>
            </a:r>
            <a:r>
              <a:rPr lang="ru-RU" sz="1800">
                <a:solidFill>
                  <a:srgbClr val="006600"/>
                </a:solidFill>
              </a:rPr>
              <a:t>	пересекать организованные (в том числе и пешие) колонны и занимать место в них;</a:t>
            </a:r>
          </a:p>
        </p:txBody>
      </p:sp>
      <p:pic>
        <p:nvPicPr>
          <p:cNvPr id="37891" name="Picture 3" descr="33а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228600"/>
            <a:ext cx="1295400" cy="9318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sz="2400">
                <a:solidFill>
                  <a:srgbClr val="FF6600"/>
                </a:solidFill>
                <a:latin typeface="Arial Black" pitchFamily="34" charset="0"/>
              </a:rPr>
              <a:t>2. ОБЩИЕ ОБЯЗАННОСТИ ВОДИТЕЛЕЙ</a:t>
            </a:r>
            <a:endParaRPr lang="ru-RU" sz="3600" b="1">
              <a:solidFill>
                <a:srgbClr val="FF6600"/>
              </a:solidFill>
            </a:endParaRP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rabicPeriod" startAt="3"/>
            </a:pPr>
            <a:r>
              <a:rPr lang="ru-RU" sz="1800">
                <a:solidFill>
                  <a:srgbClr val="006600"/>
                </a:solidFill>
              </a:rPr>
              <a:t>употреблять алкогольные напитки, наркотические, психотропные или иные одурманивающие вещества после дорожно-транспортного происшествия, к которому он причастен;</a:t>
            </a:r>
          </a:p>
          <a:p>
            <a:pPr marL="609600" indent="-609600">
              <a:buFontTx/>
              <a:buNone/>
            </a:pPr>
            <a:endParaRPr lang="ru-RU" sz="1800">
              <a:solidFill>
                <a:srgbClr val="006600"/>
              </a:solidFill>
            </a:endParaRPr>
          </a:p>
          <a:p>
            <a:pPr marL="609600" indent="-609600">
              <a:buFontTx/>
              <a:buNone/>
            </a:pPr>
            <a:r>
              <a:rPr lang="ru-RU" sz="1800">
                <a:solidFill>
                  <a:srgbClr val="006600"/>
                </a:solidFill>
              </a:rPr>
              <a:t>4.	управлять транспортным средством с нарушением режима труда и отдыха, установленного уполномоченным федеральным органом исполнительной власти, а при осуществлении международных автомобильных перевозок - международными договорами Российской Федерации;</a:t>
            </a:r>
          </a:p>
          <a:p>
            <a:pPr marL="609600" indent="-609600">
              <a:buFontTx/>
              <a:buNone/>
            </a:pPr>
            <a:endParaRPr lang="ru-RU" sz="1800">
              <a:solidFill>
                <a:srgbClr val="006600"/>
              </a:solidFill>
            </a:endParaRPr>
          </a:p>
          <a:p>
            <a:pPr marL="609600" indent="-609600">
              <a:buFontTx/>
              <a:buNone/>
            </a:pPr>
            <a:r>
              <a:rPr lang="ru-RU" sz="1800">
                <a:solidFill>
                  <a:srgbClr val="006600"/>
                </a:solidFill>
              </a:rPr>
              <a:t>5.	пользоваться во время движения телефоном, не оборудованным техническим устройством, позволяющим вести переговоры без использования рук</a:t>
            </a:r>
            <a:r>
              <a:rPr lang="ru-RU" sz="2000">
                <a:solidFill>
                  <a:srgbClr val="006600"/>
                </a:solidFill>
              </a:rPr>
              <a:t>.</a:t>
            </a:r>
          </a:p>
        </p:txBody>
      </p:sp>
      <p:pic>
        <p:nvPicPr>
          <p:cNvPr id="38915" name="Picture 3" descr="33а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228600"/>
            <a:ext cx="1295400" cy="9318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0"/>
            <a:ext cx="8077200" cy="914400"/>
          </a:xfrm>
        </p:spPr>
        <p:txBody>
          <a:bodyPr/>
          <a:lstStyle/>
          <a:p>
            <a:pPr algn="r"/>
            <a:r>
              <a:rPr lang="ru-RU" sz="2400">
                <a:solidFill>
                  <a:srgbClr val="FF6600"/>
                </a:solidFill>
                <a:latin typeface="Arial Black" pitchFamily="34" charset="0"/>
              </a:rPr>
              <a:t>2. ОБЩИЕ ОБЯЗАННОСТИ ВОДИТЕЛЕЙ</a:t>
            </a:r>
            <a:endParaRPr lang="ru-RU" sz="3600" b="1">
              <a:solidFill>
                <a:srgbClr val="FF6600"/>
              </a:solidFill>
            </a:endParaRPr>
          </a:p>
        </p:txBody>
      </p:sp>
      <p:pic>
        <p:nvPicPr>
          <p:cNvPr id="5124" name="Picture 4" descr="33а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228600"/>
            <a:ext cx="1295400" cy="931863"/>
          </a:xfrm>
          <a:prstGeom prst="rect">
            <a:avLst/>
          </a:prstGeom>
          <a:noFill/>
        </p:spPr>
      </p:pic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1600200" y="609600"/>
            <a:ext cx="7239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/>
            <a:r>
              <a:rPr lang="ru-RU" sz="2000" i="1">
                <a:solidFill>
                  <a:srgbClr val="FF0000"/>
                </a:solidFill>
              </a:rPr>
              <a:t>2.1  Водитель механического транспортного средства обязан</a:t>
            </a:r>
            <a:r>
              <a:rPr lang="ru-RU" sz="2000">
                <a:solidFill>
                  <a:srgbClr val="FF0000"/>
                </a:solidFill>
              </a:rPr>
              <a:t>: </a:t>
            </a: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304800" y="1362075"/>
            <a:ext cx="8534400" cy="543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i="1" u="sng">
                <a:solidFill>
                  <a:srgbClr val="006600"/>
                </a:solidFill>
              </a:rPr>
              <a:t>2.1.1. </a:t>
            </a:r>
            <a:r>
              <a:rPr lang="ru-RU" b="1">
                <a:solidFill>
                  <a:srgbClr val="006600"/>
                </a:solidFill>
              </a:rPr>
              <a:t>Иметь при себе и по требованию сотрудников милиции передавать им для проверки (ст.12.з, ч.1 коАП): </a:t>
            </a:r>
          </a:p>
          <a:p>
            <a:pPr>
              <a:spcAft>
                <a:spcPct val="115000"/>
              </a:spcAft>
              <a:buFontTx/>
              <a:buChar char="•"/>
            </a:pPr>
            <a:r>
              <a:rPr lang="ru-RU">
                <a:solidFill>
                  <a:srgbClr val="006600"/>
                </a:solidFill>
              </a:rPr>
              <a:t>водительское удостоверение на право управления транспортным средством соответствующей категории, а в случае изъятия в установленном порядке водительского удостоверения    — временное разрешение;</a:t>
            </a:r>
          </a:p>
          <a:p>
            <a:pPr>
              <a:spcAft>
                <a:spcPct val="115000"/>
              </a:spcAft>
              <a:buFontTx/>
              <a:buChar char="•"/>
            </a:pPr>
            <a:r>
              <a:rPr lang="ru-RU">
                <a:solidFill>
                  <a:srgbClr val="006600"/>
                </a:solidFill>
              </a:rPr>
              <a:t>регистрационные документы   и талон о прохождении государственного технического осмотра на данное транспортное средство, а при наличии прицепа — и на прицеп;</a:t>
            </a:r>
          </a:p>
          <a:p>
            <a:pPr>
              <a:spcAft>
                <a:spcPct val="115000"/>
              </a:spcAft>
              <a:buFontTx/>
              <a:buChar char="•"/>
            </a:pPr>
            <a:r>
              <a:rPr lang="ru-RU">
                <a:solidFill>
                  <a:srgbClr val="006600"/>
                </a:solidFill>
              </a:rPr>
              <a:t>документ, подтверждающий право владения, или пользования, или распоряжения данным транспортным средством , а при наличии прицепа — и на прицеп — в случае управления транспортным  средством в отсутствие его владельца;</a:t>
            </a:r>
          </a:p>
          <a:p>
            <a:pPr>
              <a:spcAft>
                <a:spcPct val="115000"/>
              </a:spcAft>
              <a:buFontTx/>
              <a:buChar char="•"/>
            </a:pPr>
            <a:r>
              <a:rPr lang="ru-RU">
                <a:solidFill>
                  <a:srgbClr val="006600"/>
                </a:solidFill>
              </a:rPr>
              <a:t>страховой полис обязательного страхования гражданской ответственности владельца транспортного средства в случаях, когда обязанность по страхованию своей гражданской ответственности установлена федеральным законом;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228600"/>
            <a:ext cx="7772400" cy="914400"/>
          </a:xfrm>
        </p:spPr>
        <p:txBody>
          <a:bodyPr/>
          <a:lstStyle/>
          <a:p>
            <a:pPr algn="r"/>
            <a:r>
              <a:rPr lang="ru-RU" sz="2400">
                <a:solidFill>
                  <a:srgbClr val="FF6600"/>
                </a:solidFill>
                <a:latin typeface="Arial Black" pitchFamily="34" charset="0"/>
              </a:rPr>
              <a:t>2. ОБЩИЕ ОБЯЗАННОСТИ ВОДИТЕЛЕЙ</a:t>
            </a:r>
            <a:endParaRPr lang="ru-RU" sz="3600" b="1">
              <a:solidFill>
                <a:srgbClr val="FF6600"/>
              </a:solidFill>
            </a:endParaRPr>
          </a:p>
        </p:txBody>
      </p:sp>
      <p:pic>
        <p:nvPicPr>
          <p:cNvPr id="35843" name="Picture 3" descr="33а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228600"/>
            <a:ext cx="1295400" cy="931863"/>
          </a:xfrm>
          <a:prstGeom prst="rect">
            <a:avLst/>
          </a:prstGeom>
          <a:noFill/>
        </p:spPr>
      </p:pic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304800" y="1371600"/>
            <a:ext cx="8229600" cy="256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/>
            <a:r>
              <a:rPr lang="ru-RU">
                <a:solidFill>
                  <a:srgbClr val="006600"/>
                </a:solidFill>
                <a:latin typeface="Arial Black" pitchFamily="34" charset="0"/>
              </a:rPr>
              <a:t>2.1.2. </a:t>
            </a:r>
            <a:r>
              <a:rPr lang="ru-RU">
                <a:solidFill>
                  <a:srgbClr val="006600"/>
                </a:solidFill>
              </a:rPr>
              <a:t>При движении на транспортном средстве, </a:t>
            </a:r>
            <a:r>
              <a:rPr lang="ru-RU" b="1">
                <a:solidFill>
                  <a:srgbClr val="006600"/>
                </a:solidFill>
              </a:rPr>
              <a:t>оборудованном ремнями безопасности,</a:t>
            </a:r>
            <a:r>
              <a:rPr lang="ru-RU">
                <a:solidFill>
                  <a:srgbClr val="006600"/>
                </a:solidFill>
              </a:rPr>
              <a:t> быть пристегнутым и не перевозить пассажиров, не пристегнутых ремнями (допускается не пристегиваться ремнями обучающему вождению, когда транспортным средством управляет обучаемый, а в населенных пунктах, кроме того, водителям и пассажирам автомобилей оперативных служб, имеющих специальные цветографические схемы, нанесенные на наружные поверхности). При управлении мотоциклом быть в застегнутом мотошлеме и не перевозить пассажиров без застегнутого мотошлема (ст.12.6 КоАП).</a:t>
            </a:r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381000" y="4038600"/>
            <a:ext cx="8001000" cy="238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tabLst>
                <a:tab pos="585788" algn="l"/>
              </a:tabLst>
            </a:pPr>
            <a:r>
              <a:rPr lang="ru-RU" b="1">
                <a:solidFill>
                  <a:srgbClr val="006600"/>
                </a:solidFill>
              </a:rPr>
              <a:t>2.3.3.	Предоставлять   транспортное   средство  (ст.12.25, ч.1 КоАП):</a:t>
            </a:r>
          </a:p>
          <a:p>
            <a:pPr>
              <a:spcAft>
                <a:spcPct val="35000"/>
              </a:spcAft>
              <a:buFontTx/>
              <a:buChar char="•"/>
              <a:tabLst>
                <a:tab pos="585788" algn="l"/>
              </a:tabLst>
            </a:pPr>
            <a:r>
              <a:rPr lang="ru-RU">
                <a:solidFill>
                  <a:srgbClr val="006600"/>
                </a:solidFill>
              </a:rPr>
              <a:t>сотрудникам милиции, федеральных органов государственной охраны и органов федеральной службы безопасности в случаях, предусмотренных законодательством;</a:t>
            </a:r>
          </a:p>
          <a:p>
            <a:pPr>
              <a:spcAft>
                <a:spcPct val="35000"/>
              </a:spcAft>
              <a:buFontTx/>
              <a:buChar char="•"/>
              <a:tabLst>
                <a:tab pos="585788" algn="l"/>
              </a:tabLst>
            </a:pPr>
            <a:r>
              <a:rPr lang="ru-RU">
                <a:solidFill>
                  <a:srgbClr val="006600"/>
                </a:solidFill>
              </a:rPr>
              <a:t>медицинским и фармацевтическим работникам для перевозки граждан в ближайшее лечебно-профилактическое учреждение в случаях, угрожающих</a:t>
            </a:r>
            <a:br>
              <a:rPr lang="ru-RU">
                <a:solidFill>
                  <a:srgbClr val="006600"/>
                </a:solidFill>
              </a:rPr>
            </a:br>
            <a:r>
              <a:rPr lang="ru-RU">
                <a:solidFill>
                  <a:srgbClr val="006600"/>
                </a:solidFill>
              </a:rPr>
              <a:t>их жизни. </a:t>
            </a:r>
            <a:endParaRPr lang="ru-RU" b="1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8" name="Picture 6" descr="Рисунок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88163"/>
          </a:xfrm>
          <a:prstGeom prst="rect">
            <a:avLst/>
          </a:prstGeom>
          <a:noFill/>
        </p:spPr>
      </p:pic>
      <p:sp>
        <p:nvSpPr>
          <p:cNvPr id="440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228600"/>
            <a:ext cx="7772400" cy="914400"/>
          </a:xfrm>
        </p:spPr>
        <p:txBody>
          <a:bodyPr/>
          <a:lstStyle/>
          <a:p>
            <a:pPr algn="r"/>
            <a:r>
              <a:rPr lang="ru-RU" sz="2400">
                <a:solidFill>
                  <a:srgbClr val="FF6600"/>
                </a:solidFill>
                <a:latin typeface="Arial Black" pitchFamily="34" charset="0"/>
              </a:rPr>
              <a:t>2. ОБЩИЕ ОБЯЗАННОСТИ ВОДИТЕЛЕЙ</a:t>
            </a:r>
            <a:endParaRPr lang="ru-RU" sz="3600" b="1">
              <a:solidFill>
                <a:srgbClr val="FF6600"/>
              </a:solidFill>
            </a:endParaRPr>
          </a:p>
        </p:txBody>
      </p:sp>
      <p:pic>
        <p:nvPicPr>
          <p:cNvPr id="44035" name="Picture 3" descr="33а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228600"/>
            <a:ext cx="1295400" cy="931863"/>
          </a:xfrm>
          <a:prstGeom prst="rect">
            <a:avLst/>
          </a:prstGeom>
          <a:noFill/>
        </p:spPr>
      </p:pic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304800" y="1449388"/>
            <a:ext cx="8229600" cy="1187450"/>
          </a:xfrm>
          <a:prstGeom prst="rect">
            <a:avLst/>
          </a:prstGeom>
          <a:solidFill>
            <a:srgbClr val="FFFFEC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just"/>
            <a:r>
              <a:rPr lang="ru-RU" sz="2400">
                <a:solidFill>
                  <a:srgbClr val="006600"/>
                </a:solidFill>
                <a:latin typeface="Arial Black" pitchFamily="34" charset="0"/>
              </a:rPr>
              <a:t> </a:t>
            </a:r>
            <a:r>
              <a:rPr lang="ru-RU" sz="2400">
                <a:solidFill>
                  <a:srgbClr val="FF0000"/>
                </a:solidFill>
                <a:latin typeface="Arial Black" pitchFamily="34" charset="0"/>
              </a:rPr>
              <a:t>2.2  Водитель механического транспортного средства, участвующий в международном дорожном движении, обязан: </a:t>
            </a: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304800" y="3200400"/>
            <a:ext cx="85344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342900" indent="-342900">
              <a:buFontTx/>
              <a:buAutoNum type="arabicPeriod"/>
              <a:tabLst>
                <a:tab pos="257175" algn="l"/>
              </a:tabLst>
            </a:pPr>
            <a:r>
              <a:rPr lang="ru-RU" sz="2400">
                <a:solidFill>
                  <a:srgbClr val="006600"/>
                </a:solidFill>
              </a:rPr>
              <a:t>иметь при себе регистрационные документы на транспортное средство и водительское удостоверение, соответствующие Конвенции о дорожном движении;</a:t>
            </a:r>
          </a:p>
          <a:p>
            <a:pPr marL="342900" indent="-342900">
              <a:buFontTx/>
              <a:buAutoNum type="arabicPeriod"/>
              <a:tabLst>
                <a:tab pos="257175" algn="l"/>
              </a:tabLst>
            </a:pPr>
            <a:endParaRPr lang="ru-RU" sz="2400">
              <a:solidFill>
                <a:srgbClr val="006600"/>
              </a:solidFill>
            </a:endParaRPr>
          </a:p>
          <a:p>
            <a:pPr marL="342900" indent="-342900">
              <a:tabLst>
                <a:tab pos="257175" algn="l"/>
              </a:tabLst>
            </a:pPr>
            <a:r>
              <a:rPr lang="ru-RU" sz="2400">
                <a:solidFill>
                  <a:srgbClr val="006600"/>
                </a:solidFill>
              </a:rPr>
              <a:t>2.	 иметь на транспортном средстве регистрационный и отличительный знаки государства, в котором оно зарегистрировано;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62" name="Picture 6" descr="Рисунок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88163"/>
          </a:xfrm>
          <a:prstGeom prst="rect">
            <a:avLst/>
          </a:prstGeom>
          <a:noFill/>
        </p:spPr>
      </p:pic>
      <p:sp>
        <p:nvSpPr>
          <p:cNvPr id="450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228600"/>
            <a:ext cx="7772400" cy="914400"/>
          </a:xfrm>
        </p:spPr>
        <p:txBody>
          <a:bodyPr/>
          <a:lstStyle/>
          <a:p>
            <a:pPr algn="r"/>
            <a:r>
              <a:rPr lang="ru-RU" sz="2400">
                <a:solidFill>
                  <a:srgbClr val="FF6600"/>
                </a:solidFill>
                <a:latin typeface="Arial Black" pitchFamily="34" charset="0"/>
              </a:rPr>
              <a:t>2. ОБЩИЕ ОБЯЗАННОСТИ ВОДИТЕЛЕЙ</a:t>
            </a:r>
            <a:endParaRPr lang="ru-RU" sz="3600" b="1">
              <a:solidFill>
                <a:srgbClr val="FF6600"/>
              </a:solidFill>
            </a:endParaRPr>
          </a:p>
        </p:txBody>
      </p:sp>
      <p:pic>
        <p:nvPicPr>
          <p:cNvPr id="45059" name="Picture 3" descr="33а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228600"/>
            <a:ext cx="1295400" cy="931863"/>
          </a:xfrm>
          <a:prstGeom prst="rect">
            <a:avLst/>
          </a:prstGeom>
          <a:noFill/>
        </p:spPr>
      </p:pic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609600" y="1995488"/>
            <a:ext cx="822960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2400">
                <a:solidFill>
                  <a:srgbClr val="006600"/>
                </a:solidFill>
                <a:latin typeface="Arial Black" pitchFamily="34" charset="0"/>
              </a:rPr>
              <a:t>3.	</a:t>
            </a:r>
            <a:r>
              <a:rPr lang="ru-RU" sz="2400">
                <a:solidFill>
                  <a:srgbClr val="006600"/>
                </a:solidFill>
              </a:rPr>
              <a:t>Водитель, осуществляющий международную автомобильную перевозку, обязан останавливаться по требованию работников Российской транспортной инспекции Министерства транспорта Российской Федерации в специально обозначенных дорожным знаком 6.13 контрольных пунктах и предъявлять для проверки транспортное средство, а также разрешения и другие документы, предусмотренные международными договорами Российской Федерации.</a:t>
            </a:r>
          </a:p>
          <a:p>
            <a:pPr eaLnBrk="0" hangingPunct="0"/>
            <a:endParaRPr lang="ru-RU" sz="240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5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sz="2400">
                <a:solidFill>
                  <a:srgbClr val="FF6600"/>
                </a:solidFill>
                <a:latin typeface="Arial Black" pitchFamily="34" charset="0"/>
              </a:rPr>
              <a:t>2. ОБЩИЕ ОБЯЗАННОСТИ ВОДИТЕЛЕЙ</a:t>
            </a:r>
            <a:endParaRPr lang="ru-RU" sz="3600" b="1">
              <a:solidFill>
                <a:srgbClr val="FF6600"/>
              </a:solidFill>
            </a:endParaRP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>
              <a:buFontTx/>
              <a:buNone/>
            </a:pPr>
            <a:r>
              <a:rPr lang="ru-RU" sz="1800">
                <a:solidFill>
                  <a:srgbClr val="FF0000"/>
                </a:solidFill>
                <a:latin typeface="Arial Black" pitchFamily="34" charset="0"/>
              </a:rPr>
              <a:t>2.4</a:t>
            </a:r>
            <a:r>
              <a:rPr lang="ru-RU" sz="1800">
                <a:solidFill>
                  <a:srgbClr val="006600"/>
                </a:solidFill>
                <a:latin typeface="Arial Black" pitchFamily="34" charset="0"/>
              </a:rPr>
              <a:t>  </a:t>
            </a:r>
            <a:r>
              <a:rPr lang="ru-RU" sz="1800">
                <a:solidFill>
                  <a:srgbClr val="006600"/>
                </a:solidFill>
              </a:rPr>
              <a:t>Право остановки транспортных средств предоставлено</a:t>
            </a:r>
          </a:p>
          <a:p>
            <a:pPr>
              <a:buFontTx/>
              <a:buNone/>
            </a:pPr>
            <a:r>
              <a:rPr lang="ru-RU" sz="1800">
                <a:solidFill>
                  <a:srgbClr val="006600"/>
                </a:solidFill>
              </a:rPr>
              <a:t>     </a:t>
            </a:r>
            <a:r>
              <a:rPr lang="ru-RU" sz="1800" b="1">
                <a:solidFill>
                  <a:srgbClr val="006600"/>
                </a:solidFill>
                <a:hlinkClick r:id="rId3" action="ppaction://hlinksldjump"/>
              </a:rPr>
              <a:t>регулировщикам</a:t>
            </a:r>
            <a:r>
              <a:rPr lang="ru-RU" sz="1800">
                <a:solidFill>
                  <a:srgbClr val="006600"/>
                </a:solidFill>
              </a:rPr>
              <a:t>, а грузовых автомобилей и автобусов, осуществляющих международные автомобильные перевозки, в специально обозначенных дорожным знаком    6.136.13 «Километровый знак»  контрольных пунктах - также работникам Российской транспортной инспекции Министерства транспорта РФ.</a:t>
            </a:r>
            <a:br>
              <a:rPr lang="ru-RU" sz="1800">
                <a:solidFill>
                  <a:srgbClr val="006600"/>
                </a:solidFill>
              </a:rPr>
            </a:br>
            <a:endParaRPr lang="ru-RU" sz="1800">
              <a:solidFill>
                <a:srgbClr val="006600"/>
              </a:solidFill>
            </a:endParaRPr>
          </a:p>
          <a:p>
            <a:pPr>
              <a:buFontTx/>
              <a:buNone/>
            </a:pPr>
            <a:r>
              <a:rPr lang="ru-RU" sz="1800">
                <a:solidFill>
                  <a:srgbClr val="006600"/>
                </a:solidFill>
              </a:rPr>
              <a:t>      Работники Российской транспортной инспекции  Министерства транспорта РФ должны быть в форменной  одежде и использовать для остановки диск с красным  сигналом либо со световозвращателем. </a:t>
            </a:r>
          </a:p>
          <a:p>
            <a:pPr>
              <a:buFontTx/>
              <a:buNone/>
            </a:pPr>
            <a:r>
              <a:rPr lang="ru-RU" sz="1800">
                <a:solidFill>
                  <a:srgbClr val="006600"/>
                </a:solidFill>
              </a:rPr>
              <a:t>      Они могут  пользоваться для привлечения внимания водителей  дополнительным сигналом - свистком.</a:t>
            </a:r>
            <a:br>
              <a:rPr lang="ru-RU" sz="1800">
                <a:solidFill>
                  <a:srgbClr val="006600"/>
                </a:solidFill>
              </a:rPr>
            </a:br>
            <a:endParaRPr lang="ru-RU" sz="1800">
              <a:solidFill>
                <a:srgbClr val="006600"/>
              </a:solidFill>
            </a:endParaRPr>
          </a:p>
          <a:p>
            <a:pPr>
              <a:buFontTx/>
              <a:buNone/>
            </a:pPr>
            <a:r>
              <a:rPr lang="ru-RU" sz="1800">
                <a:solidFill>
                  <a:srgbClr val="006600"/>
                </a:solidFill>
              </a:rPr>
              <a:t>     Лица, обладающие правом остановки транспортного средства, обязаны предъявлять по требованию водителя служебное удостоверение. </a:t>
            </a:r>
          </a:p>
        </p:txBody>
      </p:sp>
      <p:pic>
        <p:nvPicPr>
          <p:cNvPr id="31747" name="Picture 3" descr="33а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228600"/>
            <a:ext cx="1295400" cy="9318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7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17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7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7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17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17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17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17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17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17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17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17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17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0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sz="2400">
                <a:solidFill>
                  <a:srgbClr val="FF6600"/>
                </a:solidFill>
                <a:latin typeface="Arial Black" pitchFamily="34" charset="0"/>
              </a:rPr>
              <a:t>2. ОБЩИЕ ОБЯЗАННОСТИ ВОДИТЕЛЕЙ</a:t>
            </a:r>
            <a:endParaRPr lang="ru-RU" sz="3600" b="1">
              <a:solidFill>
                <a:srgbClr val="FF6600"/>
              </a:solidFill>
            </a:endParaRPr>
          </a:p>
        </p:txBody>
      </p:sp>
      <p:pic>
        <p:nvPicPr>
          <p:cNvPr id="50180" name="Picture 4" descr="33а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228600"/>
            <a:ext cx="1295400" cy="931863"/>
          </a:xfrm>
          <a:prstGeom prst="rect">
            <a:avLst/>
          </a:prstGeom>
          <a:noFill/>
        </p:spPr>
      </p:pic>
      <p:sp>
        <p:nvSpPr>
          <p:cNvPr id="5018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5000"/>
              </a:lnSpc>
              <a:spcAft>
                <a:spcPct val="120000"/>
              </a:spcAft>
            </a:pPr>
            <a:r>
              <a:rPr lang="ru-RU" sz="1800" b="1" i="1">
                <a:solidFill>
                  <a:srgbClr val="006600"/>
                </a:solidFill>
              </a:rPr>
              <a:t>Регулировщик — лицо, наделенное в установленном порядке полномочиями по регулированию дорожного движения с помощью сигналов, установленных Правилами, и непосредственно осуществляющее указанное регулирование. </a:t>
            </a:r>
          </a:p>
          <a:p>
            <a:pPr>
              <a:lnSpc>
                <a:spcPct val="125000"/>
              </a:lnSpc>
              <a:spcAft>
                <a:spcPct val="120000"/>
              </a:spcAft>
            </a:pPr>
            <a:r>
              <a:rPr lang="ru-RU" sz="1800" b="1" i="1">
                <a:solidFill>
                  <a:srgbClr val="006600"/>
                </a:solidFill>
              </a:rPr>
              <a:t>Регулировщик должен быть в форменной одежде и (или) иметь отличительный знак и экипировку. К регулировщикам относятся сотрудники милиции и военной автомобильной инспекции, а также работники дорожно-эксплуатационных служб, дежурные на железнодорожных переездах и паромных переправах при исполнении ими своих должностных обязанностей.</a:t>
            </a:r>
          </a:p>
        </p:txBody>
      </p:sp>
      <p:sp>
        <p:nvSpPr>
          <p:cNvPr id="50182" name="AutoShape 6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8153400" y="5943600"/>
            <a:ext cx="685800" cy="685800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8" name="Picture 6" descr="Рисунок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88163"/>
          </a:xfrm>
          <a:prstGeom prst="rect">
            <a:avLst/>
          </a:prstGeom>
          <a:noFill/>
        </p:spPr>
      </p:pic>
      <p:sp>
        <p:nvSpPr>
          <p:cNvPr id="491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228600"/>
            <a:ext cx="7772400" cy="914400"/>
          </a:xfrm>
        </p:spPr>
        <p:txBody>
          <a:bodyPr/>
          <a:lstStyle/>
          <a:p>
            <a:pPr algn="r"/>
            <a:r>
              <a:rPr lang="ru-RU" sz="2400">
                <a:solidFill>
                  <a:srgbClr val="FF6600"/>
                </a:solidFill>
                <a:latin typeface="Arial Black" pitchFamily="34" charset="0"/>
              </a:rPr>
              <a:t>2. ОБЩИЕ ОБЯЗАННОСТИ ВОДИТЕЛЕЙ</a:t>
            </a:r>
            <a:endParaRPr lang="ru-RU" sz="3600" b="1">
              <a:solidFill>
                <a:srgbClr val="FF6600"/>
              </a:solidFill>
            </a:endParaRPr>
          </a:p>
        </p:txBody>
      </p:sp>
      <p:pic>
        <p:nvPicPr>
          <p:cNvPr id="49155" name="Picture 3" descr="33а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228600"/>
            <a:ext cx="1295400" cy="931863"/>
          </a:xfrm>
          <a:prstGeom prst="rect">
            <a:avLst/>
          </a:prstGeom>
          <a:noFill/>
        </p:spPr>
      </p:pic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304800" y="1431925"/>
            <a:ext cx="8534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b="1">
                <a:solidFill>
                  <a:srgbClr val="FF0000"/>
                </a:solidFill>
                <a:latin typeface="Arial Black" pitchFamily="34" charset="0"/>
              </a:rPr>
              <a:t>2.5   </a:t>
            </a:r>
            <a:r>
              <a:rPr lang="ru-RU">
                <a:solidFill>
                  <a:srgbClr val="FF0000"/>
                </a:solidFill>
                <a:latin typeface="Arial Black" pitchFamily="34" charset="0"/>
              </a:rPr>
              <a:t>При дорожно-транспортном происшествии водитель, причастный к нему, Обязан (ст. 12.27, ч. 1 и ч. 2 КоАП): </a:t>
            </a:r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381000" y="2133600"/>
            <a:ext cx="8534400" cy="421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buFont typeface="Wingdings" pitchFamily="2" charset="2"/>
              <a:buChar char="§"/>
              <a:tabLst>
                <a:tab pos="90488" algn="l"/>
              </a:tabLst>
            </a:pPr>
            <a:r>
              <a:rPr lang="ru-RU">
                <a:solidFill>
                  <a:srgbClr val="006600"/>
                </a:solidFill>
                <a:latin typeface="Arial Black" pitchFamily="34" charset="0"/>
              </a:rPr>
              <a:t> немедленно остановить (не трогать с места) транспортное средство, включить аварийную световую  сигнализацию и выставить знак аварийной остановки в соответствии с требованиями пункта 7.2 Правил, не перемещать предметы, имеющие отношение к происшествию;</a:t>
            </a:r>
          </a:p>
          <a:p>
            <a:pPr>
              <a:buFont typeface="Wingdings" pitchFamily="2" charset="2"/>
              <a:buNone/>
              <a:tabLst>
                <a:tab pos="90488" algn="l"/>
              </a:tabLst>
            </a:pPr>
            <a:endParaRPr lang="ru-RU">
              <a:solidFill>
                <a:srgbClr val="006600"/>
              </a:solidFill>
              <a:latin typeface="Arial Black" pitchFamily="34" charset="0"/>
            </a:endParaRPr>
          </a:p>
          <a:p>
            <a:pPr>
              <a:buFont typeface="Wingdings" pitchFamily="2" charset="2"/>
              <a:buChar char="§"/>
              <a:tabLst>
                <a:tab pos="90488" algn="l"/>
              </a:tabLst>
            </a:pPr>
            <a:r>
              <a:rPr lang="ru-RU">
                <a:solidFill>
                  <a:srgbClr val="006600"/>
                </a:solidFill>
                <a:latin typeface="Arial Black" pitchFamily="34" charset="0"/>
              </a:rPr>
              <a:t> принять возможные меры для оказания доврачебной медицинской помощи пострадавшим, вызвать «Скорую медицинскую помощь»;</a:t>
            </a:r>
          </a:p>
          <a:p>
            <a:pPr>
              <a:buFont typeface="Wingdings" pitchFamily="2" charset="2"/>
              <a:buNone/>
              <a:tabLst>
                <a:tab pos="90488" algn="l"/>
              </a:tabLst>
            </a:pPr>
            <a:endParaRPr lang="ru-RU">
              <a:solidFill>
                <a:srgbClr val="006600"/>
              </a:solidFill>
              <a:latin typeface="Arial Black" pitchFamily="34" charset="0"/>
            </a:endParaRPr>
          </a:p>
          <a:p>
            <a:pPr>
              <a:buFont typeface="Wingdings" pitchFamily="2" charset="2"/>
              <a:buChar char="§"/>
              <a:tabLst>
                <a:tab pos="90488" algn="l"/>
              </a:tabLst>
            </a:pPr>
            <a:r>
              <a:rPr lang="ru-RU">
                <a:solidFill>
                  <a:srgbClr val="006600"/>
                </a:solidFill>
                <a:latin typeface="Arial Black" pitchFamily="34" charset="0"/>
              </a:rPr>
              <a:t> освободить проезжую часть, если движение других транспортных средств невозможно;</a:t>
            </a:r>
          </a:p>
          <a:p>
            <a:pPr>
              <a:buFont typeface="Wingdings" pitchFamily="2" charset="2"/>
              <a:buNone/>
              <a:tabLst>
                <a:tab pos="90488" algn="l"/>
              </a:tabLst>
            </a:pPr>
            <a:endParaRPr lang="ru-RU">
              <a:solidFill>
                <a:srgbClr val="006600"/>
              </a:solidFill>
              <a:latin typeface="Arial Black" pitchFamily="34" charset="0"/>
            </a:endParaRPr>
          </a:p>
          <a:p>
            <a:pPr>
              <a:buFont typeface="Wingdings" pitchFamily="2" charset="2"/>
              <a:buChar char="§"/>
              <a:tabLst>
                <a:tab pos="90488" algn="l"/>
              </a:tabLst>
            </a:pPr>
            <a:r>
              <a:rPr lang="ru-RU">
                <a:solidFill>
                  <a:srgbClr val="006600"/>
                </a:solidFill>
                <a:latin typeface="Arial Black" pitchFamily="34" charset="0"/>
              </a:rPr>
              <a:t>  сообщить о случившемся в милицию, записать фамилии и адреса очевидцев и ожидать прибытия сотрудников милиции.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5" name="Picture 5" descr="Рисунок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88163"/>
          </a:xfrm>
          <a:prstGeom prst="rect">
            <a:avLst/>
          </a:prstGeom>
          <a:noFill/>
        </p:spPr>
      </p:pic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sz="2400">
                <a:solidFill>
                  <a:srgbClr val="FF6600"/>
                </a:solidFill>
                <a:latin typeface="Arial Black" pitchFamily="34" charset="0"/>
              </a:rPr>
              <a:t>2. ОБЩИЕ ОБЯЗАННОСТИ ВОДИТЕЛЕЙ</a:t>
            </a:r>
            <a:endParaRPr lang="ru-RU" sz="3600" b="1">
              <a:solidFill>
                <a:srgbClr val="FF6600"/>
              </a:solidFill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382000" cy="4525963"/>
          </a:xfrm>
        </p:spPr>
        <p:txBody>
          <a:bodyPr/>
          <a:lstStyle/>
          <a:p>
            <a:pPr marL="609600" indent="-609600">
              <a:lnSpc>
                <a:spcPct val="130000"/>
              </a:lnSpc>
              <a:buFontTx/>
              <a:buNone/>
            </a:pPr>
            <a:r>
              <a:rPr lang="ru-RU" sz="2400" b="1">
                <a:solidFill>
                  <a:srgbClr val="FF0000"/>
                </a:solidFill>
                <a:latin typeface="Arial Black" pitchFamily="34" charset="0"/>
              </a:rPr>
              <a:t>2.6</a:t>
            </a:r>
            <a:r>
              <a:rPr lang="ru-RU" sz="2400">
                <a:solidFill>
                  <a:srgbClr val="006600"/>
                </a:solidFill>
                <a:latin typeface="Arial Black" pitchFamily="34" charset="0"/>
              </a:rPr>
              <a:t>  </a:t>
            </a:r>
            <a:r>
              <a:rPr lang="ru-RU" sz="1800">
                <a:solidFill>
                  <a:srgbClr val="006600"/>
                </a:solidFill>
              </a:rPr>
              <a:t>Если в результате дорожно-транспортного происшествия нет пострадавших, водители при взаимном согласии в оценке обстоятельств случившегося могут, предварительно составив схему происшествия и подписав ее, прибыть на ближайший пост ГАИ или в орган милиции для оформления происшествия. </a:t>
            </a:r>
          </a:p>
        </p:txBody>
      </p:sp>
      <p:pic>
        <p:nvPicPr>
          <p:cNvPr id="46084" name="Picture 4" descr="33а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228600"/>
            <a:ext cx="1295400" cy="9318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444</TotalTime>
  <Words>592</Words>
  <Application>Microsoft Office PowerPoint</Application>
  <PresentationFormat>Экран (4:3)</PresentationFormat>
  <Paragraphs>50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Оформление по умолчанию</vt:lpstr>
      <vt:lpstr>ПРАВИЛА ДОРОЖНОГО ДВИЖЕНИЯ РОССИЙСКОЙ ФЕДЕРАЦИИ</vt:lpstr>
      <vt:lpstr>2. ОБЩИЕ ОБЯЗАННОСТИ ВОДИТЕЛЕЙ</vt:lpstr>
      <vt:lpstr>2. ОБЩИЕ ОБЯЗАННОСТИ ВОДИТЕЛЕЙ</vt:lpstr>
      <vt:lpstr>2. ОБЩИЕ ОБЯЗАННОСТИ ВОДИТЕЛЕЙ</vt:lpstr>
      <vt:lpstr>2. ОБЩИЕ ОБЯЗАННОСТИ ВОДИТЕЛЕЙ</vt:lpstr>
      <vt:lpstr>2. ОБЩИЕ ОБЯЗАННОСТИ ВОДИТЕЛЕЙ</vt:lpstr>
      <vt:lpstr>2. ОБЩИЕ ОБЯЗАННОСТИ ВОДИТЕЛЕЙ</vt:lpstr>
      <vt:lpstr>2. ОБЩИЕ ОБЯЗАННОСТИ ВОДИТЕЛЕЙ</vt:lpstr>
      <vt:lpstr>2. ОБЩИЕ ОБЯЗАННОСТИ ВОДИТЕЛЕЙ</vt:lpstr>
      <vt:lpstr>2. ОБЩИЕ ОБЯЗАННОСТИ ВОДИТЕЛЕЙ</vt:lpstr>
      <vt:lpstr>2. ОБЩИЕ ОБЯЗАННОСТИ ВОДИТЕЛЕЙ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inf1comp4</dc:creator>
  <cp:lastModifiedBy>inf1comp4</cp:lastModifiedBy>
  <cp:revision>53</cp:revision>
  <cp:lastPrinted>1601-01-01T00:00:00Z</cp:lastPrinted>
  <dcterms:created xsi:type="dcterms:W3CDTF">1601-01-01T00:00:00Z</dcterms:created>
  <dcterms:modified xsi:type="dcterms:W3CDTF">2020-02-16T07:14:18Z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