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vto-kul.ru/pdd-shtrafy/pravilo-pomeha-sprava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708920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Arial Black" pitchFamily="34" charset="0"/>
              </a:rPr>
              <a:t>Правила проезда </a:t>
            </a:r>
            <a:r>
              <a:rPr lang="ru-RU" sz="2800" b="1" dirty="0" smtClean="0">
                <a:latin typeface="Arial Black" pitchFamily="34" charset="0"/>
              </a:rPr>
              <a:t>перекрестков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Зеленая стрелка в дополнительной секции светофора хоть и разрешает движение, но предварительно уступив дорогу транспортным средством, движущимся в других направлениях.</a:t>
            </a:r>
          </a:p>
        </p:txBody>
      </p:sp>
      <p:pic>
        <p:nvPicPr>
          <p:cNvPr id="9218" name="Picture 2" descr="http://avto-kul.ru/wp-content/uploads/2018/10/pravilo_proezda_reguliruemogo_perekrestk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40768"/>
            <a:ext cx="8096250" cy="506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7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9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горит зеленый трамваю и безрельсовому </a:t>
            </a:r>
            <a:r>
              <a:rPr lang="ru-RU" dirty="0" err="1"/>
              <a:t>т.с</a:t>
            </a:r>
            <a:r>
              <a:rPr lang="ru-RU" dirty="0"/>
              <a:t> или регулировщик разрешает их одновременное движение, то трамвай имеет преимущество, причем независимо от направления дальнейшего движения. Исключением является движение трамвая под зеленую стрелку в дополнительной секции, в этом случае он также как и другие транспортные средства должен уступить дорогу тем, кто движется под основной зеленый сигнал.</a:t>
            </a:r>
          </a:p>
        </p:txBody>
      </p:sp>
      <p:pic>
        <p:nvPicPr>
          <p:cNvPr id="10242" name="Picture 2" descr="http://avto-kul.ru/wp-content/uploads/2018/10/pravilo_proezda_reguliruemogo_perekrestk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708920"/>
            <a:ext cx="809625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8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910649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Даже </a:t>
            </a:r>
            <a:r>
              <a:rPr lang="ru-RU" dirty="0"/>
              <a:t>при включении зеленого сигнала водитель обязан пропустить транспортные средства завершающие проезд перекрестка, а также пешеходов завершающих переход дороги. Много ДТП происходит из-за несоблюдения этого пункта правил, причем ДТП эти очень серьезные и нередко с летальным исходом его участников. Приведу в пример механизм развития одной из подобных ситуаций. Горит красный сигнал светофора и все водители покорно ждут разрешающего сигнала, запрещающий сигнал горит давно и поэтому после светофора образовалась вереница машин. Но к несчастью с правой стороны проезжей части есть местное уширение (карман), в который один из водителей, предчувствую скорое включение разрешающего сигнала, решил заехать, дабы с ходу проскочить перекресток, всех объехать и оказаться первым. И вот загорается зеленый и водитель, объезжая всех справа, прибавив газа, приближается к стоп-линии. Остальные машины стоят ни смотря на разрешающий сигнал, так как видят что на перпендикулярной им дороге на желтый, а в последствии на красный, пытается проскочить КамАЗ (автобус, мотоцикл, да все, что угодно). А сильно торопящийся водитель, опережающий всех справа, этого не видит и они встречаются…</a:t>
            </a:r>
          </a:p>
        </p:txBody>
      </p:sp>
    </p:spTree>
    <p:extLst>
      <p:ext uri="{BB962C8B-B14F-4D97-AF65-F5344CB8AC3E}">
        <p14:creationId xmlns:p14="http://schemas.microsoft.com/office/powerpoint/2010/main" val="199074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Есть еще одна интересная особенность проезда, о которой многие не знают: водитель въехавший на перекресток на разрешающий сигнал светофора, должен выехать с него, не зависимо от сигнала светофора на выезде. Это правило имеет место, только в случае отсутствия на этом перекрестке СТОП-линий, если они есть, то водитель должен руководствоваться сигналами каждого из установленных светофоров.</a:t>
            </a:r>
            <a:endParaRPr lang="ru-RU" dirty="0"/>
          </a:p>
        </p:txBody>
      </p:sp>
      <p:pic>
        <p:nvPicPr>
          <p:cNvPr id="12290" name="Picture 2" descr="http://avto-kul.ru/wp-content/uploads/2018/10/pravilo_proezda_reguliruemogo_perekrestka_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4944"/>
            <a:ext cx="77152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17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latin typeface="Arial Black" pitchFamily="34" charset="0"/>
              </a:rPr>
              <a:t>   Проезд нерегулируемого перекрестка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2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проезде нерегулируемого перекрестка равнозначных дорог действует всем известное </a:t>
            </a:r>
            <a:r>
              <a:rPr lang="ru-RU" dirty="0">
                <a:hlinkClick r:id="rId2"/>
              </a:rPr>
              <a:t>правило «помеха справа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Когда главная дорога на перекрестке меняет сое направление, то водители должны определить очередность проезда применив правило правой руки (помеха справа), аналогично должны поступить водители движущиеся по второстепенным дорогам.</a:t>
            </a:r>
          </a:p>
        </p:txBody>
      </p:sp>
      <p:pic>
        <p:nvPicPr>
          <p:cNvPr id="13314" name="Picture 2" descr="http://avto-kul.ru/wp-content/uploads/2018/10/pravilo_proezda_nereguliruemogo_perekrestk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96" y="3068960"/>
            <a:ext cx="5439847" cy="364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5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16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Следующие почти забытое правило гласит, что если водитель не может определить тип покрытия на проезжей части, а как Вы знаете асфальтовая дорога всегда главная по отношению к грунтовой, то он должен считать себя находящимся на второстепенной дороги.</a:t>
            </a:r>
          </a:p>
        </p:txBody>
      </p:sp>
      <p:pic>
        <p:nvPicPr>
          <p:cNvPr id="14338" name="Picture 2" descr="http://avto-kul.ru/wp-content/uploads/2018/10/pravilo_proezda_nereguliruemogo_perekres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9" y="1412776"/>
            <a:ext cx="8096250" cy="5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5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53889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latin typeface="Arial Black" pitchFamily="34" charset="0"/>
              </a:rPr>
              <a:t> Как разъезжаться с </a:t>
            </a:r>
            <a:r>
              <a:rPr lang="ru-RU" sz="2400" b="1" dirty="0" smtClean="0">
                <a:latin typeface="Arial Black" pitchFamily="34" charset="0"/>
              </a:rPr>
              <a:t>трамваем</a:t>
            </a:r>
          </a:p>
          <a:p>
            <a:pPr algn="ctr" fontAlgn="base"/>
            <a:endParaRPr lang="ru-RU" b="1" dirty="0"/>
          </a:p>
          <a:p>
            <a:pPr algn="ctr" fontAlgn="base"/>
            <a:r>
              <a:rPr lang="ru-RU" dirty="0"/>
              <a:t>А вот тут-то как раз все очень просто. Снаряженная масса трамвая находится в диапазоне 20–40 тонн, это не учитывая массы пассажиров, которая в час пик может добавить еще 3–4 тонны. Снаряженная масса среднестатистического автомобиля находиться в диапазоне 1–1,7 тонны. Внимание вопрос: кто имеет преимущество?</a:t>
            </a:r>
          </a:p>
          <a:p>
            <a:pPr algn="ctr" fontAlgn="base"/>
            <a:r>
              <a:rPr lang="ru-RU" dirty="0"/>
              <a:t>Это всё конечно шутка, но суть вы поняли, и правило проезда перекрестков, где присутствуют трамвайные пути, выглядит так:</a:t>
            </a:r>
          </a:p>
        </p:txBody>
      </p:sp>
    </p:spTree>
    <p:extLst>
      <p:ext uri="{BB962C8B-B14F-4D97-AF65-F5344CB8AC3E}">
        <p14:creationId xmlns:p14="http://schemas.microsoft.com/office/powerpoint/2010/main" val="409141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2341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latin typeface="Arial Black" pitchFamily="34" charset="0"/>
              </a:rPr>
              <a:t> </a:t>
            </a:r>
            <a:endParaRPr lang="ru-RU" sz="2400" b="1" dirty="0" smtClean="0">
              <a:latin typeface="Arial Black" pitchFamily="34" charset="0"/>
            </a:endParaRPr>
          </a:p>
          <a:p>
            <a:pPr algn="ctr" fontAlgn="base"/>
            <a:endParaRPr lang="ru-RU" sz="2400" b="1" dirty="0">
              <a:latin typeface="Arial Black" pitchFamily="34" charset="0"/>
            </a:endParaRPr>
          </a:p>
          <a:p>
            <a:pPr algn="ctr" fontAlgn="base"/>
            <a:r>
              <a:rPr lang="ru-RU" sz="2400" b="1" dirty="0" smtClean="0">
                <a:latin typeface="Arial Black" pitchFamily="34" charset="0"/>
              </a:rPr>
              <a:t>Тонкости </a:t>
            </a:r>
            <a:r>
              <a:rPr lang="ru-RU" sz="2400" b="1" dirty="0">
                <a:latin typeface="Arial Black" pitchFamily="34" charset="0"/>
              </a:rPr>
              <a:t>кругового движения на </a:t>
            </a:r>
            <a:r>
              <a:rPr lang="ru-RU" sz="2400" b="1" dirty="0" smtClean="0">
                <a:latin typeface="Arial Black" pitchFamily="34" charset="0"/>
              </a:rPr>
              <a:t>перекрестке</a:t>
            </a:r>
          </a:p>
          <a:p>
            <a:pPr algn="ctr" fontAlgn="base"/>
            <a:endParaRPr lang="ru-RU" b="1" dirty="0"/>
          </a:p>
          <a:p>
            <a:pPr algn="ctr" fontAlgn="base"/>
            <a:r>
              <a:rPr lang="ru-RU" dirty="0"/>
              <a:t>Собственно говоря, с 08.11.2017 года, после вступления в силу изменений никаких тонкостей не стало. А появилась вполне себе однозначная фраза: при въезде на перекресток, который обозначен знаком 4.3 водитель должен уступить дорогу тем, кто находится на круге.</a:t>
            </a:r>
          </a:p>
          <a:p>
            <a:pPr algn="ctr" fontAlgn="base"/>
            <a:r>
              <a:rPr lang="ru-RU" dirty="0"/>
              <a:t>Только позволю напомнить, что въезжать на перекресток с круговым движением можно с любой из попутных полос, а выезжать только с крайней правой.</a:t>
            </a:r>
          </a:p>
        </p:txBody>
      </p:sp>
    </p:spTree>
    <p:extLst>
      <p:ext uri="{BB962C8B-B14F-4D97-AF65-F5344CB8AC3E}">
        <p14:creationId xmlns:p14="http://schemas.microsoft.com/office/powerpoint/2010/main" val="92117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vto-kul.ru/wp-content/uploads/2018/10/pravilo_proezda_krugovogo_perekrestk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38" y="620688"/>
            <a:ext cx="4824536" cy="561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3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33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Arial Black" pitchFamily="34" charset="0"/>
              </a:rPr>
              <a:t>   Что считать перекрестком, а также его разновидности</a:t>
            </a:r>
          </a:p>
        </p:txBody>
      </p:sp>
      <p:pic>
        <p:nvPicPr>
          <p:cNvPr id="1026" name="Picture 2" descr="http://avto-kul.ru/wp-content/uploads/2018/10/perekrestok_oprede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2" y="5559118"/>
            <a:ext cx="9163681" cy="129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898595/pub_5cc9d52d6f616900b2126bf8_5cc9d5307e88ed00b4f0ff97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34" y="1214755"/>
            <a:ext cx="6826448" cy="4266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400" dirty="0" smtClean="0">
              <a:latin typeface="Arial Black" pitchFamily="34" charset="0"/>
            </a:endParaRPr>
          </a:p>
          <a:p>
            <a:pPr algn="ctr" fontAlgn="base"/>
            <a:r>
              <a:rPr lang="ru-RU" sz="2400" dirty="0" smtClean="0">
                <a:latin typeface="Arial Black" pitchFamily="34" charset="0"/>
              </a:rPr>
              <a:t>Все </a:t>
            </a:r>
            <a:r>
              <a:rPr lang="ru-RU" sz="2400" dirty="0">
                <a:latin typeface="Arial Black" pitchFamily="34" charset="0"/>
              </a:rPr>
              <a:t>перекрестки можно разделить на 2 группы</a:t>
            </a:r>
            <a:r>
              <a:rPr lang="ru-RU" sz="2400" dirty="0" smtClean="0">
                <a:latin typeface="Arial Black" pitchFamily="34" charset="0"/>
              </a:rPr>
              <a:t>:</a:t>
            </a:r>
          </a:p>
          <a:p>
            <a:pPr algn="ctr" fontAlgn="base"/>
            <a:endParaRPr lang="ru-RU" sz="2400" dirty="0" smtClean="0">
              <a:latin typeface="Arial Black" pitchFamily="34" charset="0"/>
            </a:endParaRPr>
          </a:p>
          <a:p>
            <a:pPr algn="ctr" fontAlgn="base"/>
            <a:r>
              <a:rPr lang="ru-RU" dirty="0" smtClean="0"/>
              <a:t>Регулируемые </a:t>
            </a:r>
            <a:r>
              <a:rPr lang="ru-RU" dirty="0"/>
              <a:t>(очередность проезда определяет работающий в трехцветном режиме светофор, регулировщик</a:t>
            </a:r>
            <a:r>
              <a:rPr lang="ru-RU" dirty="0" smtClean="0"/>
              <a:t>);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dirty="0"/>
              <a:t>Нерегулируемые, их легко определить по наличию знаков приоритета, неработающему (или работающему в режиме «желтой мигалки») светофору, а также по отсутствию любых средств регулирования (без каких-либо знаков</a:t>
            </a:r>
            <a:r>
              <a:rPr lang="ru-RU" dirty="0" smtClean="0"/>
              <a:t>).</a:t>
            </a:r>
          </a:p>
          <a:p>
            <a:pPr algn="ctr" fontAlgn="base"/>
            <a:endParaRPr lang="ru-RU" dirty="0"/>
          </a:p>
          <a:p>
            <a:pPr algn="ctr" fontAlgn="base"/>
            <a:endParaRPr lang="ru-RU" sz="2400" dirty="0" smtClean="0">
              <a:latin typeface="Arial Black" pitchFamily="34" charset="0"/>
            </a:endParaRPr>
          </a:p>
          <a:p>
            <a:pPr algn="ctr" fontAlgn="base"/>
            <a:endParaRPr lang="ru-RU" sz="2400" dirty="0">
              <a:latin typeface="Arial Black" pitchFamily="34" charset="0"/>
            </a:endParaRPr>
          </a:p>
          <a:p>
            <a:pPr algn="ctr" fontAlgn="base"/>
            <a:endParaRPr lang="ru-RU" sz="2400" dirty="0" smtClean="0">
              <a:latin typeface="Arial Black" pitchFamily="34" charset="0"/>
            </a:endParaRPr>
          </a:p>
          <a:p>
            <a:pPr algn="ctr" fontAlgn="base"/>
            <a:r>
              <a:rPr lang="ru-RU" sz="2400" dirty="0" smtClean="0">
                <a:latin typeface="Arial Black" pitchFamily="34" charset="0"/>
              </a:rPr>
              <a:t>Также </a:t>
            </a:r>
            <a:r>
              <a:rPr lang="ru-RU" sz="2400" dirty="0">
                <a:latin typeface="Arial Black" pitchFamily="34" charset="0"/>
              </a:rPr>
              <a:t>существует деление по визуальному признаку</a:t>
            </a:r>
            <a:r>
              <a:rPr lang="ru-RU" sz="2400" dirty="0" smtClean="0">
                <a:latin typeface="Arial Black" pitchFamily="34" charset="0"/>
              </a:rPr>
              <a:t>:</a:t>
            </a:r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dirty="0" smtClean="0"/>
              <a:t>Х‑образные;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dirty="0"/>
              <a:t>Т- образные (также Y – образные и с различным углом пересечения</a:t>
            </a:r>
            <a:r>
              <a:rPr lang="ru-RU" dirty="0" smtClean="0"/>
              <a:t>);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dirty="0"/>
              <a:t>С круговым движением</a:t>
            </a:r>
          </a:p>
        </p:txBody>
      </p:sp>
    </p:spTree>
    <p:extLst>
      <p:ext uri="{BB962C8B-B14F-4D97-AF65-F5344CB8AC3E}">
        <p14:creationId xmlns:p14="http://schemas.microsoft.com/office/powerpoint/2010/main" val="153804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vto-kul.ru/wp-content/uploads/2018/10/vidi_perekrest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9144000" cy="32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vto-kul.ru/wp-content/uploads/2018/10/pravilo_proezda_perekrestk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9" y="1274228"/>
            <a:ext cx="6813082" cy="55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b="1" dirty="0" smtClean="0"/>
          </a:p>
          <a:p>
            <a:pPr algn="ctr" fontAlgn="base"/>
            <a:r>
              <a:rPr lang="ru-RU" sz="2400" b="1" dirty="0" smtClean="0">
                <a:latin typeface="Arial Black" pitchFamily="34" charset="0"/>
              </a:rPr>
              <a:t>Общие </a:t>
            </a:r>
            <a:r>
              <a:rPr lang="ru-RU" sz="2400" b="1" dirty="0">
                <a:latin typeface="Arial Black" pitchFamily="34" charset="0"/>
              </a:rPr>
              <a:t>правила </a:t>
            </a:r>
            <a:r>
              <a:rPr lang="ru-RU" sz="2400" b="1" dirty="0" smtClean="0">
                <a:latin typeface="Arial Black" pitchFamily="34" charset="0"/>
              </a:rPr>
              <a:t>проезда</a:t>
            </a:r>
          </a:p>
          <a:p>
            <a:pPr algn="ctr" fontAlgn="base"/>
            <a:r>
              <a:rPr lang="ru-RU" dirty="0" smtClean="0"/>
              <a:t>Чтобы </a:t>
            </a:r>
            <a:r>
              <a:rPr lang="ru-RU" dirty="0"/>
              <a:t>Вам было легко понять, чем руководствоваться при проезде абсолютно любого перекрестка, представляю следующую схему:</a:t>
            </a:r>
          </a:p>
        </p:txBody>
      </p:sp>
    </p:spTree>
    <p:extLst>
      <p:ext uri="{BB962C8B-B14F-4D97-AF65-F5344CB8AC3E}">
        <p14:creationId xmlns:p14="http://schemas.microsoft.com/office/powerpoint/2010/main" val="18119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8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Запрещается </a:t>
            </a:r>
            <a:r>
              <a:rPr lang="ru-RU" dirty="0"/>
              <a:t>выезжать на перекресток (пересечение проезжих частей) если за ним образовался затор, в результате которого водитель окажется на перекрестке и затруднит движение транспортным средствам, движущимся в других направлениях. Получается, что в данном случае можно будет заехать на пересечение, если Вы его потом в обязательном порядке покинете, например: поворот налево/направо или разворот.</a:t>
            </a:r>
          </a:p>
        </p:txBody>
      </p:sp>
      <p:pic>
        <p:nvPicPr>
          <p:cNvPr id="5122" name="Picture 2" descr="http://avto-kul.ru/wp-content/uploads/2018/10/pravilo_proezda_perekrestko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85" y="1772816"/>
            <a:ext cx="5657503" cy="471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5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317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latin typeface="Arial Black" pitchFamily="34" charset="0"/>
              </a:rPr>
              <a:t>Для </a:t>
            </a:r>
            <a:r>
              <a:rPr lang="ru-RU" sz="2400" dirty="0">
                <a:latin typeface="Arial Black" pitchFamily="34" charset="0"/>
              </a:rPr>
              <a:t>автоматической фиксации этого нарушения и ввели такое термин, как вафельная разметка.</a:t>
            </a:r>
          </a:p>
        </p:txBody>
      </p:sp>
      <p:pic>
        <p:nvPicPr>
          <p:cNvPr id="6146" name="Picture 2" descr="http://avto-kul.ru/wp-content/uploads/2018/08/razmetka_1.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69" y="1412776"/>
            <a:ext cx="9265940" cy="463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5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9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водитель осуществляет поворот налево или направо, то он должен пропустить как пешеходов, так и велосипедистов, которые пересекают ту проезжую часть на которую он поворачивает. Причем абсолютно не важно, есть ли там знак «пешеходный переход «или соответствующая разметка (зебра).</a:t>
            </a:r>
          </a:p>
        </p:txBody>
      </p:sp>
      <p:pic>
        <p:nvPicPr>
          <p:cNvPr id="7170" name="Picture 2" descr="http://avto-kul.ru/wp-content/uploads/2018/10/pravilo_proezda_perekrest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27" y="1284850"/>
            <a:ext cx="6779146" cy="533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9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9222" y="116632"/>
            <a:ext cx="658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Проезд </a:t>
            </a:r>
            <a:r>
              <a:rPr lang="ru-RU" sz="2400" dirty="0">
                <a:latin typeface="Arial Black" pitchFamily="34" charset="0"/>
              </a:rPr>
              <a:t>регулируемого перекрестка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52" y="9087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левом повороте или развороте на разрешающий сигнал светофора необходимо уступить дорогу, тому кто едет во встречном направлении прямо и направо.</a:t>
            </a:r>
            <a:br>
              <a:rPr lang="ru-RU" dirty="0"/>
            </a:br>
            <a:r>
              <a:rPr lang="ru-RU" dirty="0"/>
              <a:t>Представим такую ситуацию, для удобства её понимания она расположена на картинке ниже. Оба водителя двигаются навстречу друг другу на зеленый сигнал, и один из них решил повернуть налево, кто должен уступить? Ситуация имеет простое решение: оба водителя находятся в равных условиях (едут на зеленый), когда один из них приступит к повороту, то у него окажется помеха справа в виде проезжающего в прямом направлении автомобиля.</a:t>
            </a:r>
          </a:p>
        </p:txBody>
      </p:sp>
      <p:pic>
        <p:nvPicPr>
          <p:cNvPr id="8195" name="Picture 3" descr="http://avto-kul.ru/wp-content/uploads/2018/10/pravilo_proezda_reguliruemogo_perekres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99" y="3217044"/>
            <a:ext cx="5792306" cy="345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inf1comp4</cp:lastModifiedBy>
  <cp:revision>5</cp:revision>
  <dcterms:created xsi:type="dcterms:W3CDTF">2020-02-25T08:38:39Z</dcterms:created>
  <dcterms:modified xsi:type="dcterms:W3CDTF">2020-03-09T07:44:41Z</dcterms:modified>
</cp:coreProperties>
</file>