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58" r:id="rId5"/>
    <p:sldId id="260" r:id="rId6"/>
    <p:sldId id="262" r:id="rId7"/>
    <p:sldId id="263" r:id="rId8"/>
    <p:sldId id="264" r:id="rId9"/>
    <p:sldId id="265" r:id="rId10"/>
    <p:sldId id="266" r:id="rId11"/>
    <p:sldId id="267" r:id="rId12"/>
    <p:sldId id="261" r:id="rId13"/>
    <p:sldId id="268" r:id="rId14"/>
    <p:sldId id="270" r:id="rId15"/>
    <p:sldId id="282" r:id="rId16"/>
    <p:sldId id="283" r:id="rId17"/>
    <p:sldId id="269" r:id="rId18"/>
    <p:sldId id="271" r:id="rId19"/>
    <p:sldId id="272" r:id="rId20"/>
    <p:sldId id="273" r:id="rId21"/>
    <p:sldId id="274" r:id="rId22"/>
    <p:sldId id="275" r:id="rId23"/>
    <p:sldId id="276" r:id="rId24"/>
    <p:sldId id="277" r:id="rId25"/>
    <p:sldId id="278" r:id="rId26"/>
    <p:sldId id="279" r:id="rId27"/>
    <p:sldId id="280" r:id="rId28"/>
    <p:sldId id="281" r:id="rId29"/>
    <p:sldId id="284" r:id="rId30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6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D8048-28DA-4AA8-88B5-5169B5A81B50}" type="datetimeFigureOut">
              <a:rPr lang="ru-RU" smtClean="0"/>
              <a:t>06.11.2024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70C0FE42-0BA9-4F32-A7E3-9CADC5E3A7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767368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D8048-28DA-4AA8-88B5-5169B5A81B50}" type="datetimeFigureOut">
              <a:rPr lang="ru-RU" smtClean="0"/>
              <a:t>06.11.2024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70C0FE42-0BA9-4F32-A7E3-9CADC5E3A7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68817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D8048-28DA-4AA8-88B5-5169B5A81B50}" type="datetimeFigureOut">
              <a:rPr lang="ru-RU" smtClean="0"/>
              <a:t>06.11.2024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70C0FE42-0BA9-4F32-A7E3-9CADC5E3A79C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31762083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D8048-28DA-4AA8-88B5-5169B5A81B50}" type="datetimeFigureOut">
              <a:rPr lang="ru-RU" smtClean="0"/>
              <a:t>06.11.2024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70C0FE42-0BA9-4F32-A7E3-9CADC5E3A7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1770763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D8048-28DA-4AA8-88B5-5169B5A81B50}" type="datetimeFigureOut">
              <a:rPr lang="ru-RU" smtClean="0"/>
              <a:t>06.11.2024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70C0FE42-0BA9-4F32-A7E3-9CADC5E3A79C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70662436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D8048-28DA-4AA8-88B5-5169B5A81B50}" type="datetimeFigureOut">
              <a:rPr lang="ru-RU" smtClean="0"/>
              <a:t>06.11.2024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70C0FE42-0BA9-4F32-A7E3-9CADC5E3A7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6510101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D8048-28DA-4AA8-88B5-5169B5A81B50}" type="datetimeFigureOut">
              <a:rPr lang="ru-RU" smtClean="0"/>
              <a:t>06.11.2024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0FE42-0BA9-4F32-A7E3-9CADC5E3A7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7967501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D8048-28DA-4AA8-88B5-5169B5A81B50}" type="datetimeFigureOut">
              <a:rPr lang="ru-RU" smtClean="0"/>
              <a:t>06.11.2024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0FE42-0BA9-4F32-A7E3-9CADC5E3A7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428641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D8048-28DA-4AA8-88B5-5169B5A81B50}" type="datetimeFigureOut">
              <a:rPr lang="ru-RU" smtClean="0"/>
              <a:t>06.11.2024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0FE42-0BA9-4F32-A7E3-9CADC5E3A7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981873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D8048-28DA-4AA8-88B5-5169B5A81B50}" type="datetimeFigureOut">
              <a:rPr lang="ru-RU" smtClean="0"/>
              <a:t>06.11.2024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70C0FE42-0BA9-4F32-A7E3-9CADC5E3A7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509004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D8048-28DA-4AA8-88B5-5169B5A81B50}" type="datetimeFigureOut">
              <a:rPr lang="ru-RU" smtClean="0"/>
              <a:t>06.11.2024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70C0FE42-0BA9-4F32-A7E3-9CADC5E3A7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229172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D8048-28DA-4AA8-88B5-5169B5A81B50}" type="datetimeFigureOut">
              <a:rPr lang="ru-RU" smtClean="0"/>
              <a:t>06.11.2024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70C0FE42-0BA9-4F32-A7E3-9CADC5E3A7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307850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D8048-28DA-4AA8-88B5-5169B5A81B50}" type="datetimeFigureOut">
              <a:rPr lang="ru-RU" smtClean="0"/>
              <a:t>06.11.2024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0FE42-0BA9-4F32-A7E3-9CADC5E3A7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073329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D8048-28DA-4AA8-88B5-5169B5A81B50}" type="datetimeFigureOut">
              <a:rPr lang="ru-RU" smtClean="0"/>
              <a:t>06.11.2024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0FE42-0BA9-4F32-A7E3-9CADC5E3A7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562548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D8048-28DA-4AA8-88B5-5169B5A81B50}" type="datetimeFigureOut">
              <a:rPr lang="ru-RU" smtClean="0"/>
              <a:t>06.11.2024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0FE42-0BA9-4F32-A7E3-9CADC5E3A7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372856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D8048-28DA-4AA8-88B5-5169B5A81B50}" type="datetimeFigureOut">
              <a:rPr lang="ru-RU" smtClean="0"/>
              <a:t>06.11.2024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70C0FE42-0BA9-4F32-A7E3-9CADC5E3A7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559772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CD8048-28DA-4AA8-88B5-5169B5A81B50}" type="datetimeFigureOut">
              <a:rPr lang="ru-RU" smtClean="0"/>
              <a:t>06.11.2024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70C0FE42-0BA9-4F32-A7E3-9CADC5E3A7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603068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https://&#1094;&#1076;&#1086;.&#1077;&#1088;&#1084;&#1086;&#1073;&#1088;.&#1088;&#1092;/wp-content/uploads/2021/09/tehnologicheskaya-karta-zanyatiya-pdo.pdf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a-kk.ru/wp-content/uploads/2024/11/%D0%A3%D0%9C%D0%9C-%D0%9F%D0%94%D0%9E.pdf" TargetMode="External"/><Relationship Id="rId2" Type="http://schemas.openxmlformats.org/officeDocument/2006/relationships/hyperlink" Target="https://&#1094;&#1076;&#1086;.&#1077;&#1088;&#1084;&#1086;&#1073;&#1088;.&#1088;&#1092;/wp-content/uploads/2021/09/demoversiya-pdo.pdf" TargetMode="Externa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hyperlink" Target="https://&#1094;&#1076;&#1086;.&#1077;&#1088;&#1084;&#1086;&#1073;&#1088;.&#1088;&#1092;/wp-content/uploads/2021/09/tehnologicheskaya-karta-metodist.pdf" TargetMode="Externa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8" Type="http://schemas.openxmlformats.org/officeDocument/2006/relationships/hyperlink" Target="https://vk.com/doc247125992_683713223?hash=mbBXjbXnMknBzB7ANOs5j1NK5iRYieoVArwyAlYjRzP&amp;dl=Y60AFibCZPWhUcn5zRD7vZ2K2RBGUVVAcxGzP3zfAtc" TargetMode="External"/><Relationship Id="rId3" Type="http://schemas.openxmlformats.org/officeDocument/2006/relationships/hyperlink" Target="https://&#1094;&#1076;&#1086;.&#1077;&#1088;&#1084;&#1086;&#1073;&#1088;.&#1088;&#1092;/wp-content/uploads/2021/09/prakticheskaya-razrabotka_trener-prepodavatel.pdf" TargetMode="External"/><Relationship Id="rId7" Type="http://schemas.openxmlformats.org/officeDocument/2006/relationships/hyperlink" Target="https://&#1094;&#1076;&#1086;.&#1077;&#1088;&#1084;&#1086;&#1073;&#1088;.&#1088;&#1092;/wp-content/uploads/2021/09/prakticheskaya-razrabotka_pedagog-organizator-do.pdf" TargetMode="External"/><Relationship Id="rId2" Type="http://schemas.openxmlformats.org/officeDocument/2006/relationships/hyperlink" Target="https://&#1094;&#1076;&#1086;.&#1077;&#1088;&#1084;&#1086;&#1073;&#1088;.&#1088;&#1092;/wp-content/uploads/2021/09/trebovaniya_trener-prepodavatel.pdf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&#1094;&#1076;&#1086;.&#1077;&#1088;&#1084;&#1086;&#1073;&#1088;.&#1088;&#1092;/wp-content/uploads/2021/09/trebovaniya_pedagog-organizator-do.pdf" TargetMode="External"/><Relationship Id="rId5" Type="http://schemas.openxmlformats.org/officeDocument/2006/relationships/hyperlink" Target="https://&#1094;&#1076;&#1086;.&#1077;&#1088;&#1084;&#1086;&#1073;&#1088;.&#1088;&#1092;/wp-content/uploads/2021/09/prakticheskaya-razrabotka_pedagog-organizator_shkola.pdf" TargetMode="External"/><Relationship Id="rId4" Type="http://schemas.openxmlformats.org/officeDocument/2006/relationships/hyperlink" Target="https://&#1094;&#1076;&#1086;.&#1077;&#1088;&#1084;&#1086;&#1073;&#1088;.&#1088;&#1092;/wp-content/uploads/2021/09/trebovaniya_pedagog-organizator_shkola.pdf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ca-kk.ru/%d0%b0%d1%82%d1%82%d0%b5%d1%81%d1%82%d0%b0%d1%86%d0%b8%d1%8f-%d0%bf%d0%b5%d0%b4%d0%b0%d0%b3%d0%be%d0%b3%d0%b8%d1%87%d0%b5%d1%81%d0%ba%d0%b8%d1%85-%d1%80%d0%b0%d0%b1%d0%be%d1%82%d0%bd%d0%b8%d0%ba%d0%be/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233247" y="2514600"/>
            <a:ext cx="9271366" cy="2262781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solidFill>
                  <a:schemeClr val="bg2">
                    <a:lumMod val="25000"/>
                  </a:schemeClr>
                </a:solidFill>
                <a:latin typeface="Arial Black" panose="020B0A04020102020204" pitchFamily="34" charset="0"/>
              </a:rPr>
              <a:t>Новые требования к аттестации педагогических работников</a:t>
            </a:r>
            <a:endParaRPr lang="ru-RU" b="1" dirty="0">
              <a:solidFill>
                <a:schemeClr val="bg2">
                  <a:lumMod val="25000"/>
                </a:schemeClr>
              </a:solidFill>
              <a:latin typeface="Arial Black" panose="020B0A04020102020204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492498" y="5085110"/>
            <a:ext cx="8915399" cy="1126283"/>
          </a:xfrm>
        </p:spPr>
        <p:txBody>
          <a:bodyPr/>
          <a:lstStyle/>
          <a:p>
            <a:r>
              <a:rPr lang="ru-RU" dirty="0" smtClean="0">
                <a:latin typeface="Arial Black" panose="020B0A04020102020204" pitchFamily="34" charset="0"/>
              </a:rPr>
              <a:t>Действуют с октября 2024 года</a:t>
            </a:r>
            <a:endParaRPr lang="ru-RU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653584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56238" y="298795"/>
            <a:ext cx="10568354" cy="835413"/>
          </a:xfrm>
        </p:spPr>
        <p:txBody>
          <a:bodyPr>
            <a:noAutofit/>
          </a:bodyPr>
          <a:lstStyle/>
          <a:p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Обобщенная трудовая функция «Преподавание по дополнительным общеобразовательным программам»</a:t>
            </a:r>
            <a:b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Трудовая функция 5. «Разработка программно-методического обеспечения реализации дополнительной общеобразовательной программы»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86526328"/>
              </p:ext>
            </p:extLst>
          </p:nvPr>
        </p:nvGraphicFramePr>
        <p:xfrm>
          <a:off x="1175236" y="1213339"/>
          <a:ext cx="10700240" cy="544972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764439">
                  <a:extLst>
                    <a:ext uri="{9D8B030D-6E8A-4147-A177-3AD203B41FA5}">
                      <a16:colId xmlns:a16="http://schemas.microsoft.com/office/drawing/2014/main" val="311315822"/>
                    </a:ext>
                  </a:extLst>
                </a:gridCol>
                <a:gridCol w="4419061">
                  <a:extLst>
                    <a:ext uri="{9D8B030D-6E8A-4147-A177-3AD203B41FA5}">
                      <a16:colId xmlns:a16="http://schemas.microsoft.com/office/drawing/2014/main" val="3120800009"/>
                    </a:ext>
                  </a:extLst>
                </a:gridCol>
                <a:gridCol w="4516740">
                  <a:extLst>
                    <a:ext uri="{9D8B030D-6E8A-4147-A177-3AD203B41FA5}">
                      <a16:colId xmlns:a16="http://schemas.microsoft.com/office/drawing/2014/main" val="3502824237"/>
                    </a:ext>
                  </a:extLst>
                </a:gridCol>
              </a:tblGrid>
              <a:tr h="191865"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Трудовые действия</a:t>
                      </a:r>
                      <a:endParaRPr lang="ru-RU" sz="105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7013" marR="27013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Деятельность по достижению результатов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7013" marR="27013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Результаты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7013" marR="27013" marT="0" marB="0" anchor="ctr"/>
                </a:tc>
                <a:extLst>
                  <a:ext uri="{0D108BD9-81ED-4DB2-BD59-A6C34878D82A}">
                    <a16:rowId xmlns:a16="http://schemas.microsoft.com/office/drawing/2014/main" val="1269334302"/>
                  </a:ext>
                </a:extLst>
              </a:tr>
              <a:tr h="1811705"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Разработка дополнительных общеобразовательных программ (программ учебных курсов, дисциплин (модулей)) и учебно-методических материалов для их реализации.</a:t>
                      </a:r>
                      <a:endParaRPr lang="ru-RU" sz="105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Определение педагогических целей и задач, планирование занятий и (или) циклов занятий, направленных на освоение избранного вида деятельности (области дополнительного образования).</a:t>
                      </a:r>
                      <a:endParaRPr lang="ru-RU" sz="105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Определение педагогических целей и задач, планирование досуговой деятельности, разработка планов (сценариев) досуговых мероприятий.</a:t>
                      </a:r>
                      <a:endParaRPr lang="ru-RU" sz="105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Разработка системы оценки достижения планируемых результатов освоения дополнительных общеобразовательных программ.</a:t>
                      </a:r>
                      <a:endParaRPr lang="ru-RU" sz="105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50" b="1" i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Первая КК</a:t>
                      </a:r>
                      <a:r>
                        <a:rPr lang="ru-RU" sz="105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: </a:t>
                      </a:r>
                      <a:endParaRPr lang="ru-RU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1. Разработка и утверждение модифицированной дополнительной общеобразовательной программы (программ учебных курсов, дисциплин (модулей))</a:t>
                      </a:r>
                      <a:endParaRPr lang="ru-RU" sz="105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2. Разработка и утверждение учебно-методических материалов для реализации программы, в том числе конспектов занятий, планов и сценариев досуговых мероприятий.</a:t>
                      </a:r>
                      <a:endParaRPr lang="ru-RU" sz="105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3. Планирование и разработка цели и задач занятий и досуговых мероприятий, спортивно-массовой работы (для физкультурно-спортивной направленности) в соответствии с содержанием дополнительной общеобразовательной программы, особенностями избранного вида деятельности, возрастными особенностями обучающихся.</a:t>
                      </a:r>
                      <a:endParaRPr lang="ru-RU" sz="105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4. Разработка форм оценки достижения планируемых результатов освоения дополнительной общеобразовательной программы. </a:t>
                      </a:r>
                      <a:endParaRPr lang="ru-RU" sz="105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50" b="1" i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Высшая КК</a:t>
                      </a:r>
                      <a:r>
                        <a:rPr lang="ru-RU" sz="105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:  </a:t>
                      </a:r>
                      <a:endParaRPr lang="ru-RU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1. Изучение социального заказа.</a:t>
                      </a:r>
                      <a:endParaRPr lang="ru-RU" sz="105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2. Разработка и утверждение модифицированной/авторской дополнительной общеобразовательной программы (программ учебных курсов, дисциплин (модулей)) и учебно-методических материалов для ее реализации в соответствии с социальным заказом (заказ общества, государства, обучающихся и их родители/законные представители).</a:t>
                      </a:r>
                      <a:endParaRPr lang="ru-RU" sz="105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3. Планирование и разработка цели и задач занятий и досуговых мероприятий, спортивно-массовой работы (для физкультурно-спортивной направленности) в соответствии с содержанием дополнительной общеобразовательной программы, особенностями избранного вида деятельности, возрастными особенностями обучающихся.</a:t>
                      </a:r>
                      <a:endParaRPr lang="ru-RU" sz="105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4. Разработка системы оценки достижения планируемых результатов освоения дополнительной общеобразовательной программы</a:t>
                      </a:r>
                      <a:endParaRPr lang="ru-RU" sz="105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5. Экспертное подтверждение качества разработанной программы. </a:t>
                      </a:r>
                      <a:endParaRPr lang="ru-RU" sz="105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50" b="1" i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Первая КК</a:t>
                      </a:r>
                      <a:r>
                        <a:rPr lang="ru-RU" sz="105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: </a:t>
                      </a:r>
                      <a:endParaRPr lang="ru-RU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1. Наличие разработанной и утвержденной в установленном порядке модифицированной дополнительной общеобразовательной программы, содержащей основные структурные элементы в соответствии с требованиями. </a:t>
                      </a:r>
                      <a:endParaRPr lang="ru-RU" sz="105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2. Наличие разработанных и утвержденных в установленном порядке методических материалов, соответствующих содержанию дополнительной общеобразовательной общеразвивающей программы.</a:t>
                      </a:r>
                      <a:endParaRPr lang="ru-RU" sz="105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3. Наличие в составе учебно-методических материалов планов и конспектов занятий, планов и сценариев досуговых мероприятий, планов спортивно-массовой работы (для физкультурно-спортивной направленности).  </a:t>
                      </a:r>
                      <a:endParaRPr lang="ru-RU" sz="105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4. Наличие описания форм оценки достижения планируемых результатов в соответствующем разделе дополнительной общеобразовательной программы.</a:t>
                      </a:r>
                      <a:endParaRPr lang="ru-RU" sz="105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050" b="1" i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Высшая КК</a:t>
                      </a:r>
                      <a:r>
                        <a:rPr lang="ru-RU" sz="105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:  </a:t>
                      </a:r>
                      <a:endParaRPr lang="ru-RU" sz="105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1. Наличие разработанной и утвержденной в установленном порядке модифицированной/авторской дополнительной общеобразовательной программы, содержащей основные структурные элементы в соответствии с требованиями, отвечающей социальному заказу.</a:t>
                      </a:r>
                      <a:endParaRPr lang="ru-RU" sz="105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2. Наличие разработанных и утвержденных в установленном порядке методических материалов, соответствующих содержанию дополнительной общеобразовательной общеразвивающей программы.</a:t>
                      </a:r>
                      <a:endParaRPr lang="ru-RU" sz="105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3. Наличие в составе учебно-методических материалов планов и конспектов занятий, планов и сценариев досуговых мероприятий, планов спортивно-массовой работы (для физкультурно-спортивной направленности).</a:t>
                      </a:r>
                      <a:endParaRPr lang="ru-RU" sz="105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4. Наличие описания системы оценки достижения планируемых результатов в соответствующем разделе дополнительной общеобразовательной программы. </a:t>
                      </a:r>
                      <a:endParaRPr lang="ru-RU" sz="105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5. Наличие рецензии от эксперта на разработанную программу/ диплома об участии в конкурсе методических разработок и т.п.</a:t>
                      </a:r>
                      <a:endParaRPr lang="ru-RU" sz="105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98671472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02743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56238" y="298795"/>
            <a:ext cx="10568354" cy="835413"/>
          </a:xfrm>
        </p:spPr>
        <p:txBody>
          <a:bodyPr>
            <a:noAutofit/>
          </a:bodyPr>
          <a:lstStyle/>
          <a:p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Обобщенная трудовая функция «Преподавание по дополнительным общеобразовательным программам»</a:t>
            </a:r>
            <a:b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Трудовая функция 5. «Разработка программно-методического обеспечения реализации дополнительной общеобразовательной программы»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64833510"/>
              </p:ext>
            </p:extLst>
          </p:nvPr>
        </p:nvGraphicFramePr>
        <p:xfrm>
          <a:off x="1280744" y="1274885"/>
          <a:ext cx="10700240" cy="200557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764439">
                  <a:extLst>
                    <a:ext uri="{9D8B030D-6E8A-4147-A177-3AD203B41FA5}">
                      <a16:colId xmlns:a16="http://schemas.microsoft.com/office/drawing/2014/main" val="311315822"/>
                    </a:ext>
                  </a:extLst>
                </a:gridCol>
                <a:gridCol w="4419061">
                  <a:extLst>
                    <a:ext uri="{9D8B030D-6E8A-4147-A177-3AD203B41FA5}">
                      <a16:colId xmlns:a16="http://schemas.microsoft.com/office/drawing/2014/main" val="3120800009"/>
                    </a:ext>
                  </a:extLst>
                </a:gridCol>
                <a:gridCol w="4516740">
                  <a:extLst>
                    <a:ext uri="{9D8B030D-6E8A-4147-A177-3AD203B41FA5}">
                      <a16:colId xmlns:a16="http://schemas.microsoft.com/office/drawing/2014/main" val="3502824237"/>
                    </a:ext>
                  </a:extLst>
                </a:gridCol>
              </a:tblGrid>
              <a:tr h="191865"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Трудовые действия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7013" marR="27013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Деятельность по достижению результатов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7013" marR="27013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Результаты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7013" marR="27013" marT="0" marB="0" anchor="ctr"/>
                </a:tc>
                <a:extLst>
                  <a:ext uri="{0D108BD9-81ED-4DB2-BD59-A6C34878D82A}">
                    <a16:rowId xmlns:a16="http://schemas.microsoft.com/office/drawing/2014/main" val="1269334302"/>
                  </a:ext>
                </a:extLst>
              </a:tr>
              <a:tr h="1811705"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Ведение документации, обеспечивающей реализацию дополнительной общеобразовательной программы (программы учебного курса, дисциплины (модуля))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b="1" i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Первая КК</a:t>
                      </a: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: 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1. Ведение журнала учета посещаемости.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2. Разработка плана работы педагога дополнительного образования.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b="1" i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Высшая КК</a:t>
                      </a: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:  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1. Ведение журнала учета посещаемости.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2. Разработка плана работы педагога дополнительного образования.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b="1" i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Первая КК</a:t>
                      </a: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: 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1. Наличие своевременного заполняемого журнала посещаемости.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2. Наличие плана работы педагога дополнительного образования. 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b="1" i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Высшая КК</a:t>
                      </a: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:  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1. Наличие своевременного заполняемого журнала посещаемости.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2. Наличие плана работы педагога дополнительного образования.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98671472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445975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98333" y="87779"/>
            <a:ext cx="8911687" cy="290290"/>
          </a:xfrm>
        </p:spPr>
        <p:txBody>
          <a:bodyPr>
            <a:noAutofit/>
          </a:bodyPr>
          <a:lstStyle/>
          <a:p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Профессиональное развитие 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43586888"/>
              </p:ext>
            </p:extLst>
          </p:nvPr>
        </p:nvGraphicFramePr>
        <p:xfrm>
          <a:off x="501162" y="471487"/>
          <a:ext cx="11482753" cy="629643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29182">
                  <a:extLst>
                    <a:ext uri="{9D8B030D-6E8A-4147-A177-3AD203B41FA5}">
                      <a16:colId xmlns:a16="http://schemas.microsoft.com/office/drawing/2014/main" val="3841818534"/>
                    </a:ext>
                  </a:extLst>
                </a:gridCol>
                <a:gridCol w="3370943">
                  <a:extLst>
                    <a:ext uri="{9D8B030D-6E8A-4147-A177-3AD203B41FA5}">
                      <a16:colId xmlns:a16="http://schemas.microsoft.com/office/drawing/2014/main" val="2759688927"/>
                    </a:ext>
                  </a:extLst>
                </a:gridCol>
                <a:gridCol w="7182628">
                  <a:extLst>
                    <a:ext uri="{9D8B030D-6E8A-4147-A177-3AD203B41FA5}">
                      <a16:colId xmlns:a16="http://schemas.microsoft.com/office/drawing/2014/main" val="932705561"/>
                    </a:ext>
                  </a:extLst>
                </a:gridCol>
              </a:tblGrid>
              <a:tr h="22278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Деятельность педагога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80" marR="2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Осуществляемые виды профессиональной деятельности по должности, используемые способы, методы, средства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80" marR="2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Результаты профессиональной деятельности по должности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8580" marR="28580" marT="0" marB="0" anchor="ctr"/>
                </a:tc>
                <a:extLst>
                  <a:ext uri="{0D108BD9-81ED-4DB2-BD59-A6C34878D82A}">
                    <a16:rowId xmlns:a16="http://schemas.microsoft.com/office/drawing/2014/main" val="911809914"/>
                  </a:ext>
                </a:extLst>
              </a:tr>
              <a:tr h="5970301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Деятельность педагога в области профессионального развития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80" marR="2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Первая КК:</a:t>
                      </a: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 Разработка индивидуального плана профессионального развития.</a:t>
                      </a: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 Повышение квалификации (не реже 1 раза в три года, объем часов не менее 16).</a:t>
                      </a: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 Личный вклад в совершенствование методов обучения и воспитания и продуктивного использования новых технологий, транслирования в педагогических опыта практических результатов своей профессиональной деятельности, активного участие в работе методических объединений.</a:t>
                      </a: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Высшая КК:</a:t>
                      </a: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 Разработка индивидуального плана профессионального развития.</a:t>
                      </a: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 Повышение квалификации (не реже 1 раза в три года, объем часов не менее 16).</a:t>
                      </a: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 Личный вклад в совершенствование методов обучения и воспитания и продуктивного использования новых технологий, транслирования в педагогических опыта практических результатов своей профессиональной деятельности, в том числе экспериментальной и инновационной.</a:t>
                      </a: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 Активное участие в работе методических объединений/в разработке программно-методического сопровождения образовательного процесса, профессиональных конкурсах.</a:t>
                      </a: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5. Исследовательская и/или проектная деятельность.</a:t>
                      </a: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6. Участие в обучающих и научно-практических семинарах, тренингах, конференциях.</a:t>
                      </a: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7. Обобщение собственного  на научно-практических конференциях, семинарах и др. различных уровнях</a:t>
                      </a: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8. Участие в социально-значимых акциях или проектах на различных уровнях</a:t>
                      </a: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9. Участие в качестве независимого эксперта.</a:t>
                      </a: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10. Участие в профессиональных конкурсах.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8580" marR="2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Первая КК:</a:t>
                      </a: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 Наличие информации о реализации индивидуального плана профессионального развития.</a:t>
                      </a: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 Наличие информации о повышении квалификации (удостоверения о повышении квалификации (не реже 1 раза в три года, объем часов не менее 16).</a:t>
                      </a: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 Наличие информации о результатах профессиональной деятельности, на основании освоенных в ходе повышения квалификации и  применяемых в деятельности новых способах образования, проведен отчет на МО.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 Наличие информации о количестве проведенных методических мероприятий и доле (количестве) педагогов, принявших в них участие на школьном/ муниципальном уровне.</a:t>
                      </a: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5. Наличие информации об участии в обучающих и научно-практических семинарах, тренингах, конференциях по проблеме профессионального развития.</a:t>
                      </a: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6. Наличие информации об обобщении и трансляция собственного  на научно-практических конференциях, семинарах и др. на школьном и муниципальном уровнях.</a:t>
                      </a: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7. Наличие информации об участии в реализации в социально-значимых акций или проектов на школьном/муниципальном уровне.</a:t>
                      </a: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8. Наличие информации об участии в качестве независимого эксперта при проверке работ обучающихся в ходе </a:t>
                      </a: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Национальных исследований качества образования.</a:t>
                      </a: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Высшая КК:</a:t>
                      </a: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 Наличие информации о траектории профессионального развития и совершенствования собственной профессиональной деятельности и/или индивидуального плана профессионального развития, который актуален и реализуется.</a:t>
                      </a: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 Наличие удостоверения о повышении квалификации (не реже 1 раза в три года, объем часов не менее 16).</a:t>
                      </a: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 Наличие информации о результатах профессиональной деятельности, на основании освоенных в ходе повышения квалификации и  применяемых в деятельности новых способах образования, проведен отчет на МО. 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 Наличие информации о количестве проведенных методических мероприятий и доле (количестве) педагогов, принявших в них участие на муниципальном/ региональном/ всероссийском уровне.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5. Наличие информации об участии в обучающих и научно-практических семинарах, тренингах, конференциях по проблеме профессионального развития.</a:t>
                      </a:r>
                    </a:p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6. Наличие информации об обобщении и трансляция собственного на научно-практических конференциях, семинарах и др. на региональном, всероссийском уровнях. Наличие информации о включении в предметную и внеурочную деятельность на постоянной/регулярной основе приёмов работы с цифровой информацией, открытыми цифровыми источниками, разработку цифровых продуктов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7. Наличие информации об участии/ инициации социально-значимых акций или проектов на муниципальном/региональном уровне.</a:t>
                      </a: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8. Наличие информации об участии в качестве независимого эксперта при проверке работ обучающихся в ходе  Национальных исследований качества образования и в качестве члена жюри/эксперта на конкурсах профессионального мастерства.</a:t>
                      </a: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9. Наличие информации о тематике и результатах </a:t>
                      </a:r>
                      <a:r>
                        <a:rPr lang="ru-RU" sz="1000" u="sng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исследовательских / проектных работ</a:t>
                      </a:r>
                      <a:r>
                        <a:rPr lang="ru-RU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где результаты представлены, доля (количество) педагогов, применивших результаты исследования / проекте.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8580" marR="28580" marT="0" marB="0"/>
                </a:tc>
                <a:extLst>
                  <a:ext uri="{0D108BD9-81ED-4DB2-BD59-A6C34878D82A}">
                    <a16:rowId xmlns:a16="http://schemas.microsoft.com/office/drawing/2014/main" val="23458651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042020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66448" y="114156"/>
            <a:ext cx="8911687" cy="316667"/>
          </a:xfrm>
        </p:spPr>
        <p:txBody>
          <a:bodyPr>
            <a:noAutofit/>
          </a:bodyPr>
          <a:lstStyle/>
          <a:p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Дополнительные критерии и показатели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69535919"/>
              </p:ext>
            </p:extLst>
          </p:nvPr>
        </p:nvGraphicFramePr>
        <p:xfrm>
          <a:off x="316524" y="430823"/>
          <a:ext cx="11702562" cy="630174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470638">
                  <a:extLst>
                    <a:ext uri="{9D8B030D-6E8A-4147-A177-3AD203B41FA5}">
                      <a16:colId xmlns:a16="http://schemas.microsoft.com/office/drawing/2014/main" val="655150999"/>
                    </a:ext>
                  </a:extLst>
                </a:gridCol>
                <a:gridCol w="9231924">
                  <a:extLst>
                    <a:ext uri="{9D8B030D-6E8A-4147-A177-3AD203B41FA5}">
                      <a16:colId xmlns:a16="http://schemas.microsoft.com/office/drawing/2014/main" val="1022488739"/>
                    </a:ext>
                  </a:extLst>
                </a:gridCol>
              </a:tblGrid>
              <a:tr h="462554"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 Наличие опубликованных </a:t>
                      </a:r>
                      <a:r>
                        <a:rPr lang="ru-RU" sz="1000" u="sng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учебно</a:t>
                      </a:r>
                      <a:r>
                        <a:rPr lang="ru-RU" sz="1000" u="sng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–методических пособий,</a:t>
                      </a:r>
                      <a:r>
                        <a:rPr lang="ru-RU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имеющих соответствующий гриф и выходные данные: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728" marR="32728" marT="0" marB="0"/>
                </a:tc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Times New Roman" panose="02020603050405020304" pitchFamily="18" charset="0"/>
                        <a:buChar char="‒"/>
                      </a:pPr>
                      <a:r>
                        <a:rPr lang="ru-RU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муниципального уровня;</a:t>
                      </a:r>
                    </a:p>
                    <a:p>
                      <a:pPr marL="342900" lvl="0" indent="-34290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Times New Roman" panose="02020603050405020304" pitchFamily="18" charset="0"/>
                        <a:buChar char="‒"/>
                      </a:pPr>
                      <a:r>
                        <a:rPr lang="ru-RU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регионального уровня;</a:t>
                      </a:r>
                    </a:p>
                    <a:p>
                      <a:pPr marL="342900" lvl="0" indent="-34290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Times New Roman" panose="02020603050405020304" pitchFamily="18" charset="0"/>
                        <a:buChar char="‒"/>
                      </a:pPr>
                      <a:r>
                        <a:rPr lang="ru-RU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всероссийского уровня;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728" marR="32728" marT="0" marB="0"/>
                </a:tc>
                <a:extLst>
                  <a:ext uri="{0D108BD9-81ED-4DB2-BD59-A6C34878D82A}">
                    <a16:rowId xmlns:a16="http://schemas.microsoft.com/office/drawing/2014/main" val="3615479360"/>
                  </a:ext>
                </a:extLst>
              </a:tr>
              <a:tr h="616738"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 Грамоты, благодарности, благодарственные письма, в том числе от общественных организаций за успехи в профессиональной деятельности: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728" marR="32728" marT="0" marB="0"/>
                </a:tc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Times New Roman" panose="02020603050405020304" pitchFamily="18" charset="0"/>
                        <a:buChar char="‒"/>
                      </a:pPr>
                      <a:r>
                        <a:rPr lang="ru-RU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муниципального уровня;</a:t>
                      </a:r>
                    </a:p>
                    <a:p>
                      <a:pPr marL="342900" lvl="0" indent="-34290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Times New Roman" panose="02020603050405020304" pitchFamily="18" charset="0"/>
                        <a:buChar char="‒"/>
                      </a:pPr>
                      <a:r>
                        <a:rPr lang="ru-RU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регионального уровня;</a:t>
                      </a:r>
                    </a:p>
                    <a:p>
                      <a:pPr marL="342900" lvl="0" indent="-34290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Times New Roman" panose="02020603050405020304" pitchFamily="18" charset="0"/>
                        <a:buChar char="‒"/>
                      </a:pPr>
                      <a:r>
                        <a:rPr lang="ru-RU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всероссийского уровня;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728" marR="32728" marT="0" marB="0"/>
                </a:tc>
                <a:extLst>
                  <a:ext uri="{0D108BD9-81ED-4DB2-BD59-A6C34878D82A}">
                    <a16:rowId xmlns:a16="http://schemas.microsoft.com/office/drawing/2014/main" val="1776941869"/>
                  </a:ext>
                </a:extLst>
              </a:tr>
              <a:tr h="1002927"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 Статус, наименование, результаты участия в </a:t>
                      </a:r>
                      <a:r>
                        <a:rPr lang="ru-RU" sz="1000" u="sng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профессиональных конкурсах (</a:t>
                      </a:r>
                      <a:r>
                        <a:rPr lang="ru-RU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вне зависимости от года участия)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728" marR="32728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Участие в профессиональных конкурсах;</a:t>
                      </a:r>
                    </a:p>
                    <a:p>
                      <a:pPr marL="342900" lvl="0" indent="-342900">
                        <a:lnSpc>
                          <a:spcPct val="106000"/>
                        </a:lnSpc>
                        <a:spcAft>
                          <a:spcPts val="0"/>
                        </a:spcAft>
                        <a:buFont typeface="Times New Roman" panose="02020603050405020304" pitchFamily="18" charset="0"/>
                        <a:buChar char="‒"/>
                      </a:pPr>
                      <a:r>
                        <a:rPr lang="ru-RU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лауреат (дипломант) конкурса районного (муниципального) уровня;</a:t>
                      </a:r>
                    </a:p>
                    <a:p>
                      <a:pPr marL="342900" lvl="0" indent="-342900">
                        <a:lnSpc>
                          <a:spcPct val="106000"/>
                        </a:lnSpc>
                        <a:spcAft>
                          <a:spcPts val="0"/>
                        </a:spcAft>
                        <a:buFont typeface="Times New Roman" panose="02020603050405020304" pitchFamily="18" charset="0"/>
                        <a:buChar char="‒"/>
                      </a:pPr>
                      <a:r>
                        <a:rPr lang="ru-RU" sz="10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лауреат </a:t>
                      </a:r>
                      <a:r>
                        <a:rPr lang="ru-RU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(дипломант) конкурса регионального уровня;</a:t>
                      </a:r>
                    </a:p>
                    <a:p>
                      <a:pPr marL="342900" lvl="0" indent="-342900">
                        <a:lnSpc>
                          <a:spcPct val="106000"/>
                        </a:lnSpc>
                        <a:spcAft>
                          <a:spcPts val="0"/>
                        </a:spcAft>
                        <a:buFont typeface="Times New Roman" panose="02020603050405020304" pitchFamily="18" charset="0"/>
                        <a:buChar char="‒"/>
                      </a:pPr>
                      <a:r>
                        <a:rPr lang="ru-RU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лауреат (дипломант) конкурса всероссийского уровня;</a:t>
                      </a:r>
                    </a:p>
                    <a:p>
                      <a:pPr marL="342900" lvl="0" indent="-342900">
                        <a:lnSpc>
                          <a:spcPct val="106000"/>
                        </a:lnSpc>
                        <a:spcAft>
                          <a:spcPts val="0"/>
                        </a:spcAft>
                        <a:buFont typeface="Times New Roman" panose="02020603050405020304" pitchFamily="18" charset="0"/>
                        <a:buChar char="‒"/>
                      </a:pPr>
                      <a:r>
                        <a:rPr lang="ru-RU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лауреат (дипломант) всероссийского конкурса, проводимого Министерством просвещения Российской Федерации;</a:t>
                      </a:r>
                    </a:p>
                    <a:p>
                      <a:pPr marL="342900" lvl="0" indent="-342900">
                        <a:lnSpc>
                          <a:spcPct val="106000"/>
                        </a:lnSpc>
                        <a:spcAft>
                          <a:spcPts val="0"/>
                        </a:spcAft>
                        <a:buFont typeface="Times New Roman" panose="02020603050405020304" pitchFamily="18" charset="0"/>
                        <a:buChar char="‒"/>
                      </a:pPr>
                      <a:r>
                        <a:rPr lang="ru-RU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победитель конкурса районного (муниципального) уровня;</a:t>
                      </a:r>
                    </a:p>
                    <a:p>
                      <a:pPr marL="342900" lvl="0" indent="-342900">
                        <a:lnSpc>
                          <a:spcPct val="106000"/>
                        </a:lnSpc>
                        <a:spcAft>
                          <a:spcPts val="0"/>
                        </a:spcAft>
                        <a:buFont typeface="Times New Roman" panose="02020603050405020304" pitchFamily="18" charset="0"/>
                        <a:buChar char="‒"/>
                      </a:pPr>
                      <a:r>
                        <a:rPr lang="ru-RU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победитель конкурса городского уровня;</a:t>
                      </a:r>
                    </a:p>
                    <a:p>
                      <a:pPr marL="342900" lvl="0" indent="-342900">
                        <a:lnSpc>
                          <a:spcPct val="106000"/>
                        </a:lnSpc>
                        <a:spcAft>
                          <a:spcPts val="0"/>
                        </a:spcAft>
                        <a:buFont typeface="Times New Roman" panose="02020603050405020304" pitchFamily="18" charset="0"/>
                        <a:buChar char="‒"/>
                      </a:pPr>
                      <a:r>
                        <a:rPr lang="ru-RU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победитель конкурса регионального уровня;</a:t>
                      </a:r>
                    </a:p>
                    <a:p>
                      <a:pPr marL="342900" lvl="0" indent="-342900">
                        <a:lnSpc>
                          <a:spcPct val="106000"/>
                        </a:lnSpc>
                        <a:spcAft>
                          <a:spcPts val="0"/>
                        </a:spcAft>
                        <a:buFont typeface="Times New Roman" panose="02020603050405020304" pitchFamily="18" charset="0"/>
                        <a:buChar char="‒"/>
                      </a:pPr>
                      <a:r>
                        <a:rPr lang="ru-RU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победитель конкурса всероссийского уровня;</a:t>
                      </a:r>
                    </a:p>
                    <a:p>
                      <a:pPr marL="342900" lvl="0" indent="-342900">
                        <a:lnSpc>
                          <a:spcPct val="106000"/>
                        </a:lnSpc>
                        <a:spcAft>
                          <a:spcPts val="0"/>
                        </a:spcAft>
                        <a:buFont typeface="Times New Roman" panose="02020603050405020304" pitchFamily="18" charset="0"/>
                        <a:buChar char="‒"/>
                      </a:pPr>
                      <a:r>
                        <a:rPr lang="ru-RU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победитель на региональном уровне всероссийского конкурса, на присуждение премий лучшим учителям образовательных организаций, реализующих образовательные программы начального общего, основного общего, среднего общего образования, за достижения в педагогической деятельности, учрежденных Президентом Российской Федерации и выплачиваемых за счет средств федерального бюджета;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728" marR="32728" marT="0" marB="0"/>
                </a:tc>
                <a:extLst>
                  <a:ext uri="{0D108BD9-81ED-4DB2-BD59-A6C34878D82A}">
                    <a16:rowId xmlns:a16="http://schemas.microsoft.com/office/drawing/2014/main" val="3251924471"/>
                  </a:ext>
                </a:extLst>
              </a:tr>
              <a:tr h="1696030"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 Награды за успехи в профессиональной деятельности (вне зависимости от года награждения):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728" marR="3272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Региональные награды:</a:t>
                      </a:r>
                    </a:p>
                    <a:p>
                      <a:pPr marL="342900" lvl="0" indent="-342900">
                        <a:lnSpc>
                          <a:spcPct val="106000"/>
                        </a:lnSpc>
                        <a:spcAft>
                          <a:spcPts val="0"/>
                        </a:spcAft>
                        <a:buFont typeface="Times New Roman" panose="02020603050405020304" pitchFamily="18" charset="0"/>
                        <a:buChar char="‒"/>
                      </a:pPr>
                      <a:r>
                        <a:rPr lang="ru-RU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почетное звание «Заслуженный учитель Красноярского края»;</a:t>
                      </a:r>
                    </a:p>
                    <a:p>
                      <a:pPr marL="342900" lvl="0" indent="-342900">
                        <a:lnSpc>
                          <a:spcPct val="106000"/>
                        </a:lnSpc>
                        <a:spcAft>
                          <a:spcPts val="0"/>
                        </a:spcAft>
                        <a:buFont typeface="Times New Roman" panose="02020603050405020304" pitchFamily="18" charset="0"/>
                        <a:buChar char="‒"/>
                      </a:pPr>
                      <a:r>
                        <a:rPr lang="ru-RU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почетное звание «Заслуженный работник образования Красноярского края» и т.п.;</a:t>
                      </a:r>
                    </a:p>
                    <a:p>
                      <a:pPr marL="19050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Ведомственные награды:</a:t>
                      </a:r>
                    </a:p>
                    <a:p>
                      <a:pPr marL="342900" lvl="0" indent="-342900">
                        <a:lnSpc>
                          <a:spcPct val="106000"/>
                        </a:lnSpc>
                        <a:spcAft>
                          <a:spcPts val="0"/>
                        </a:spcAft>
                        <a:buFont typeface="Times New Roman" panose="02020603050405020304" pitchFamily="18" charset="0"/>
                        <a:buChar char="‒"/>
                      </a:pPr>
                      <a:r>
                        <a:rPr lang="ru-RU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почетное звание «Заслуженный учитель Российской Федерации»;</a:t>
                      </a:r>
                      <a:br>
                        <a:rPr lang="ru-RU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ru-RU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почетное звание «Почетный работник сферы образования </a:t>
                      </a:r>
                      <a:r>
                        <a:rPr lang="ru-RU" sz="10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Российской Федерации</a:t>
                      </a:r>
                      <a:r>
                        <a:rPr lang="ru-RU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»;</a:t>
                      </a:r>
                      <a:br>
                        <a:rPr lang="ru-RU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ru-RU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почетное звание «Почетный работник сферы воспитания детей и молодежи Российской Федерации;</a:t>
                      </a:r>
                      <a:br>
                        <a:rPr lang="ru-RU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ru-RU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нагрудный знак «Почетный наставник»;</a:t>
                      </a:r>
                      <a:br>
                        <a:rPr lang="ru-RU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ru-RU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нагрудный знак «За верность профессии»;</a:t>
                      </a:r>
                      <a:br>
                        <a:rPr lang="ru-RU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ru-RU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нагрудный знак «Молодость и профессионализм»;</a:t>
                      </a:r>
                      <a:br>
                        <a:rPr lang="ru-RU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ru-RU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знак отличия Министерства просвещения Российской </a:t>
                      </a:r>
                      <a:r>
                        <a:rPr lang="ru-RU" sz="10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Федерации «</a:t>
                      </a:r>
                      <a:r>
                        <a:rPr lang="ru-RU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Отличник просвещения»;</a:t>
                      </a:r>
                      <a:br>
                        <a:rPr lang="ru-RU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ru-RU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премия Правительства Российской Федерации в области образования;</a:t>
                      </a:r>
                      <a:br>
                        <a:rPr lang="ru-RU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ru-RU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медаль К.Д. Ушинского</a:t>
                      </a:r>
                      <a:r>
                        <a:rPr lang="ru-RU" sz="10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; медаль </a:t>
                      </a:r>
                      <a:r>
                        <a:rPr lang="ru-RU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Л.С. Выготского;</a:t>
                      </a:r>
                      <a:br>
                        <a:rPr lang="ru-RU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ru-RU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почетная грамота Министерства просвещения Российской Федерации;</a:t>
                      </a:r>
                    </a:p>
                    <a:p>
                      <a:pPr marL="342900" lvl="0" indent="-342900">
                        <a:lnSpc>
                          <a:spcPct val="106000"/>
                        </a:lnSpc>
                        <a:spcAft>
                          <a:spcPts val="0"/>
                        </a:spcAft>
                        <a:buFont typeface="Times New Roman" panose="02020603050405020304" pitchFamily="18" charset="0"/>
                        <a:buChar char="‒"/>
                      </a:pPr>
                      <a:r>
                        <a:rPr lang="ru-RU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знак отличия «За наставничество»;</a:t>
                      </a:r>
                    </a:p>
                    <a:p>
                      <a:pPr marL="342900" lvl="0" indent="-342900">
                        <a:lnSpc>
                          <a:spcPct val="106000"/>
                        </a:lnSpc>
                        <a:spcAft>
                          <a:spcPts val="0"/>
                        </a:spcAft>
                        <a:buFont typeface="Times New Roman" panose="02020603050405020304" pitchFamily="18" charset="0"/>
                        <a:buChar char="‒"/>
                      </a:pPr>
                      <a:r>
                        <a:rPr lang="ru-RU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почетное звание «Народный учитель Российской Федерации» и т.п.</a:t>
                      </a:r>
                    </a:p>
                    <a:p>
                      <a:pPr marL="342900" lvl="0" indent="-342900" algn="just">
                        <a:lnSpc>
                          <a:spcPct val="106000"/>
                        </a:lnSpc>
                        <a:spcAft>
                          <a:spcPts val="0"/>
                        </a:spcAft>
                        <a:buFont typeface="Times New Roman" panose="02020603050405020304" pitchFamily="18" charset="0"/>
                        <a:buChar char="‒"/>
                      </a:pPr>
                      <a:r>
                        <a:rPr lang="ru-RU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государственные награды</a:t>
                      </a:r>
                    </a:p>
                    <a:p>
                      <a:pPr marL="342900" lvl="0" indent="-342900">
                        <a:lnSpc>
                          <a:spcPct val="106000"/>
                        </a:lnSpc>
                        <a:spcAft>
                          <a:spcPts val="0"/>
                        </a:spcAft>
                        <a:buFont typeface="Times New Roman" panose="02020603050405020304" pitchFamily="18" charset="0"/>
                        <a:buChar char="‒"/>
                      </a:pPr>
                      <a:r>
                        <a:rPr lang="ru-RU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медаль ордена «За заслуги перед Отечеством» II степени;</a:t>
                      </a: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 т.п.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728" marR="32728" marT="0" marB="0"/>
                </a:tc>
                <a:extLst>
                  <a:ext uri="{0D108BD9-81ED-4DB2-BD59-A6C34878D82A}">
                    <a16:rowId xmlns:a16="http://schemas.microsoft.com/office/drawing/2014/main" val="5368599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621343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2662" y="2927695"/>
            <a:ext cx="10471638" cy="1169520"/>
          </a:xfrm>
        </p:spPr>
        <p:txBody>
          <a:bodyPr>
            <a:noAutofit/>
          </a:bodyPr>
          <a:lstStyle/>
          <a:p>
            <a:r>
              <a:rPr lang="ru-RU" b="1" dirty="0" smtClean="0">
                <a:solidFill>
                  <a:schemeClr val="bg2">
                    <a:lumMod val="25000"/>
                  </a:schemeClr>
                </a:solidFill>
                <a:latin typeface="Arial Black" panose="020B0A04020102020204" pitchFamily="34" charset="0"/>
                <a:hlinkClick r:id="rId2"/>
              </a:rPr>
              <a:t>Технологическая карта занятия ПДО</a:t>
            </a:r>
            <a:endParaRPr lang="ru-RU" b="1" dirty="0">
              <a:solidFill>
                <a:schemeClr val="bg2">
                  <a:lumMod val="25000"/>
                </a:schemeClr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72668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51087" y="184495"/>
            <a:ext cx="9760267" cy="580436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chemeClr val="accent4">
                    <a:lumMod val="50000"/>
                  </a:schemeClr>
                </a:solidFill>
                <a:latin typeface="Arial Black" panose="020B0A04020102020204" pitchFamily="34" charset="0"/>
              </a:rPr>
              <a:t>Педагог дополнительного образования</a:t>
            </a:r>
            <a:endParaRPr lang="ru-RU" b="1" dirty="0">
              <a:solidFill>
                <a:schemeClr val="accent4">
                  <a:lumMod val="50000"/>
                </a:schemeClr>
              </a:solidFill>
              <a:latin typeface="Arial Black" panose="020B0A040201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617785" y="902676"/>
            <a:ext cx="10339754" cy="5506915"/>
          </a:xfrm>
        </p:spPr>
        <p:txBody>
          <a:bodyPr/>
          <a:lstStyle/>
          <a:p>
            <a:r>
              <a:rPr lang="ru-RU" sz="1400" b="1" cap="all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аттестация по результатам оценки знаний, умений, трудовых действий в соответствии с профессиональным стандартом</a:t>
            </a:r>
            <a:endParaRPr lang="ru-RU" sz="1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Д</a:t>
            </a:r>
            <a:r>
              <a:rPr lang="ru-RU" sz="1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емоверсия </a:t>
            </a:r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оценочного средства для прохождения оценки знаний, умений, трудовых действий, которую можно будет пройти в АНО ЦОПМКП (г. Красноярск), приложив в дальнейшем результаты оценки к заявлению на аттестацию.</a:t>
            </a:r>
          </a:p>
          <a:p>
            <a:r>
              <a:rPr lang="ru-RU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этом случае аттестационная комиссия будет рассматривать следующие документы: заявление с результатами деятельности и сертификат с результатами оценки необходимых по соответствующему профессиональному стандарту знаний, умений, трудовых действий.</a:t>
            </a:r>
          </a:p>
          <a:p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92591325"/>
              </p:ext>
            </p:extLst>
          </p:nvPr>
        </p:nvGraphicFramePr>
        <p:xfrm>
          <a:off x="1380391" y="2740269"/>
          <a:ext cx="10172702" cy="403814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3689">
                  <a:extLst>
                    <a:ext uri="{9D8B030D-6E8A-4147-A177-3AD203B41FA5}">
                      <a16:colId xmlns:a16="http://schemas.microsoft.com/office/drawing/2014/main" val="3208894201"/>
                    </a:ext>
                  </a:extLst>
                </a:gridCol>
                <a:gridCol w="3263502">
                  <a:extLst>
                    <a:ext uri="{9D8B030D-6E8A-4147-A177-3AD203B41FA5}">
                      <a16:colId xmlns:a16="http://schemas.microsoft.com/office/drawing/2014/main" val="1003518610"/>
                    </a:ext>
                  </a:extLst>
                </a:gridCol>
                <a:gridCol w="1170531">
                  <a:extLst>
                    <a:ext uri="{9D8B030D-6E8A-4147-A177-3AD203B41FA5}">
                      <a16:colId xmlns:a16="http://schemas.microsoft.com/office/drawing/2014/main" val="1420205838"/>
                    </a:ext>
                  </a:extLst>
                </a:gridCol>
                <a:gridCol w="1338160">
                  <a:extLst>
                    <a:ext uri="{9D8B030D-6E8A-4147-A177-3AD203B41FA5}">
                      <a16:colId xmlns:a16="http://schemas.microsoft.com/office/drawing/2014/main" val="1791170890"/>
                    </a:ext>
                  </a:extLst>
                </a:gridCol>
                <a:gridCol w="1396592">
                  <a:extLst>
                    <a:ext uri="{9D8B030D-6E8A-4147-A177-3AD203B41FA5}">
                      <a16:colId xmlns:a16="http://schemas.microsoft.com/office/drawing/2014/main" val="1397381584"/>
                    </a:ext>
                  </a:extLst>
                </a:gridCol>
                <a:gridCol w="1396592">
                  <a:extLst>
                    <a:ext uri="{9D8B030D-6E8A-4147-A177-3AD203B41FA5}">
                      <a16:colId xmlns:a16="http://schemas.microsoft.com/office/drawing/2014/main" val="1402510916"/>
                    </a:ext>
                  </a:extLst>
                </a:gridCol>
                <a:gridCol w="1213636">
                  <a:extLst>
                    <a:ext uri="{9D8B030D-6E8A-4147-A177-3AD203B41FA5}">
                      <a16:colId xmlns:a16="http://schemas.microsoft.com/office/drawing/2014/main" val="3696616390"/>
                    </a:ext>
                  </a:extLst>
                </a:gridCol>
              </a:tblGrid>
              <a:tr h="348613"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470" marR="64470" marT="8954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Раздел (Трудовая функция)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470" marR="64470" marT="8954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Трудовые действия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470" marR="64470" marT="8954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Оценочное средство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470" marR="64470" marT="8954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Необходимые знания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470" marR="64470" marT="8954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Необходимые умения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470" marR="64470" marT="8954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Оценочное средство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470" marR="64470" marT="8954" marB="0" anchor="ctr"/>
                </a:tc>
                <a:extLst>
                  <a:ext uri="{0D108BD9-81ED-4DB2-BD59-A6C34878D82A}">
                    <a16:rowId xmlns:a16="http://schemas.microsoft.com/office/drawing/2014/main" val="1228350303"/>
                  </a:ext>
                </a:extLst>
              </a:tr>
              <a:tr h="616400"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470" marR="64470" marT="8954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Организация деятельности обучающихся, направленной на освоение дополнительной общеобразовательной программы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470" marR="64470" marT="8954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470" marR="64470" marT="8954" marB="0" anchor="ctr"/>
                </a:tc>
                <a:tc rowSpan="5"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Практическая работа - 1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470" marR="64470" marT="8954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470" marR="64470" marT="8954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470" marR="64470" marT="8954" marB="0" anchor="ctr"/>
                </a:tc>
                <a:tc rowSpan="5"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Тестовые вопросы - 30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470" marR="64470" marT="8954" marB="0" anchor="ctr"/>
                </a:tc>
                <a:extLst>
                  <a:ext uri="{0D108BD9-81ED-4DB2-BD59-A6C34878D82A}">
                    <a16:rowId xmlns:a16="http://schemas.microsoft.com/office/drawing/2014/main" val="2604203614"/>
                  </a:ext>
                </a:extLst>
              </a:tr>
              <a:tr h="768262"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470" marR="64470" marT="8954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Организация досуговой деятельности обучающихся в процессе реализации дополнительной общеобразовательной программы 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470" marR="64470" marT="8954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470" marR="64470" marT="8954" marB="0" anchor="ctr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470" marR="64470" marT="8954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470" marR="64470" marT="8954" marB="0" anchor="ctr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58123763"/>
                  </a:ext>
                </a:extLst>
              </a:tr>
              <a:tr h="1071985"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470" marR="64470" marT="8954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Обеспечение взаимодействия с родителями (законными представителями) обучающихся, осваивающих дополнительную общеобразовательную программу, при решении задач обучения и воспитания 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470" marR="64470" marT="8954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470" marR="64470" marT="8954" marB="0" anchor="ctr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470" marR="64470" marT="8954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470" marR="64470" marT="8954" marB="0" anchor="ctr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86715099"/>
                  </a:ext>
                </a:extLst>
              </a:tr>
              <a:tr h="464539"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470" marR="64470" marT="8954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Педагогический контроль и оценка освоения дополнительной общеобразовательной программы 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470" marR="64470" marT="8954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470" marR="64470" marT="8954" marB="0" anchor="ctr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470" marR="64470" marT="8954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470" marR="64470" marT="8954" marB="0" anchor="ctr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75684895"/>
                  </a:ext>
                </a:extLst>
              </a:tr>
              <a:tr h="616400"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470" marR="64470" marT="8954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Разработка программно-методического обеспечения реализации дополнительной общеобразовательной программы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470" marR="64470" marT="8954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470" marR="64470" marT="8954" marB="0" anchor="ctr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470" marR="64470" marT="8954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470" marR="64470" marT="8954" marB="0" anchor="ctr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3477415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440339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57656" y="87780"/>
            <a:ext cx="10261429" cy="598020"/>
          </a:xfrm>
        </p:spPr>
        <p:txBody>
          <a:bodyPr>
            <a:normAutofit/>
          </a:bodyPr>
          <a:lstStyle/>
          <a:p>
            <a:r>
              <a:rPr lang="ru-RU" sz="3200" b="1" dirty="0">
                <a:solidFill>
                  <a:schemeClr val="accent4">
                    <a:lumMod val="50000"/>
                  </a:schemeClr>
                </a:solidFill>
                <a:latin typeface="Arial Black" panose="020B0A04020102020204" pitchFamily="34" charset="0"/>
              </a:rPr>
              <a:t>Педагог дополнительного образования</a:t>
            </a: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57656" y="911469"/>
            <a:ext cx="9892152" cy="3777622"/>
          </a:xfrm>
        </p:spPr>
        <p:txBody>
          <a:bodyPr>
            <a:normAutofit/>
          </a:bodyPr>
          <a:lstStyle/>
          <a:p>
            <a:r>
              <a:rPr lang="ru-RU" sz="2800" dirty="0" smtClean="0">
                <a:solidFill>
                  <a:schemeClr val="tx1"/>
                </a:solidFill>
                <a:hlinkClick r:id="rId2"/>
              </a:rPr>
              <a:t>Демоверсия заданий для независимой оценки по должности «Педагог дополнительного образования»</a:t>
            </a:r>
            <a:endParaRPr lang="ru-RU" sz="2800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ru-RU" sz="2800" dirty="0" smtClean="0">
              <a:solidFill>
                <a:schemeClr val="tx1"/>
              </a:solidFill>
              <a:hlinkClick r:id="rId3"/>
            </a:endParaRPr>
          </a:p>
          <a:p>
            <a:r>
              <a:rPr lang="ru-RU" sz="2800" u="sng" dirty="0" smtClean="0">
                <a:solidFill>
                  <a:schemeClr val="tx1"/>
                </a:solidFill>
                <a:hlinkClick r:id="rId3"/>
              </a:rPr>
              <a:t>Учебно-методические </a:t>
            </a:r>
            <a:r>
              <a:rPr lang="ru-RU" sz="2800" u="sng" dirty="0">
                <a:solidFill>
                  <a:schemeClr val="tx1"/>
                </a:solidFill>
                <a:hlinkClick r:id="rId3"/>
              </a:rPr>
              <a:t>материалы для педагогов дополнительного образования</a:t>
            </a:r>
            <a:endParaRPr lang="ru-RU" sz="2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79421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22486" y="171450"/>
            <a:ext cx="8911687" cy="666750"/>
          </a:xfrm>
        </p:spPr>
        <p:txBody>
          <a:bodyPr/>
          <a:lstStyle/>
          <a:p>
            <a:r>
              <a:rPr lang="ru-RU" sz="2800" b="1" dirty="0" smtClean="0">
                <a:solidFill>
                  <a:schemeClr val="bg2">
                    <a:lumMod val="25000"/>
                  </a:schemeClr>
                </a:solidFill>
                <a:latin typeface="Arial Black" panose="020B0A04020102020204" pitchFamily="34" charset="0"/>
              </a:rPr>
              <a:t>Методист</a:t>
            </a:r>
            <a:r>
              <a:rPr lang="ru-RU" b="1" dirty="0" smtClean="0">
                <a:solidFill>
                  <a:schemeClr val="bg2">
                    <a:lumMod val="25000"/>
                  </a:schemeClr>
                </a:solidFill>
                <a:latin typeface="Arial Black" panose="020B0A04020102020204" pitchFamily="34" charset="0"/>
              </a:rPr>
              <a:t> </a:t>
            </a:r>
            <a:endParaRPr lang="ru-RU" b="1" dirty="0">
              <a:solidFill>
                <a:schemeClr val="bg2">
                  <a:lumMod val="25000"/>
                </a:schemeClr>
              </a:solidFill>
              <a:latin typeface="Arial Black" panose="020B0A04020102020204" pitchFamily="34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24736051"/>
              </p:ext>
            </p:extLst>
          </p:nvPr>
        </p:nvGraphicFramePr>
        <p:xfrm>
          <a:off x="200025" y="752475"/>
          <a:ext cx="11868149" cy="608672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333940">
                  <a:extLst>
                    <a:ext uri="{9D8B030D-6E8A-4147-A177-3AD203B41FA5}">
                      <a16:colId xmlns:a16="http://schemas.microsoft.com/office/drawing/2014/main" val="3785552714"/>
                    </a:ext>
                  </a:extLst>
                </a:gridCol>
                <a:gridCol w="3521212">
                  <a:extLst>
                    <a:ext uri="{9D8B030D-6E8A-4147-A177-3AD203B41FA5}">
                      <a16:colId xmlns:a16="http://schemas.microsoft.com/office/drawing/2014/main" val="441319242"/>
                    </a:ext>
                  </a:extLst>
                </a:gridCol>
                <a:gridCol w="7012997">
                  <a:extLst>
                    <a:ext uri="{9D8B030D-6E8A-4147-A177-3AD203B41FA5}">
                      <a16:colId xmlns:a16="http://schemas.microsoft.com/office/drawing/2014/main" val="1465670852"/>
                    </a:ext>
                  </a:extLst>
                </a:gridCol>
              </a:tblGrid>
              <a:tr h="132966"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Должностные обязанности</a:t>
                      </a:r>
                      <a:endParaRPr lang="ru-RU" sz="105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8224" marR="2822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Деятельность по достижению результатов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8224" marR="2822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Результаты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8224" marR="28224" marT="0" marB="0" anchor="ctr"/>
                </a:tc>
                <a:extLst>
                  <a:ext uri="{0D108BD9-81ED-4DB2-BD59-A6C34878D82A}">
                    <a16:rowId xmlns:a16="http://schemas.microsoft.com/office/drawing/2014/main" val="3389526259"/>
                  </a:ext>
                </a:extLst>
              </a:tr>
              <a:tr h="364528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Осуществляет методическую работу в образовательных учреждениях всех типов и видов, мультимедийных библиотеках, методических, учебно-методических кабинетах (центрах) (далее - учреждениях).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Вносит предложения по совершенствованию образовательного процесса в образовательном учреждении.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Участвует в деятельности педагогического и иных советов образовательного учреждения, а также в деятельности методических объединений и других формах методической работы.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ru-RU" sz="105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224" marR="2822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5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Первая КК: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 Участие в деятельности педагогического/ методического и иных советов образовательного учреждения, а также в деятельности методических объединений и других формах методической работы. </a:t>
                      </a: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 Участие в разработке плана методической работы в образовательном учреждении.</a:t>
                      </a: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 Участие в работе по определению проблем, связанных с достижением планируемых образовательных результатов и выполнению уставных задач образовательного учреждения.</a:t>
                      </a: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 Участие в инновационной или экспериментальной деятельности в образовательном учреждении.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5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Высшая КК: 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 Руководство педагогическим/ методическим и иным советом образовательного учреждения, а также в деятельности методических объединений и других формах методической работы. </a:t>
                      </a: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 Организация процесса разработки программы/плана методической работы в образовательном учреждении. </a:t>
                      </a: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 Организация  процесса разработки проектов/мероприятий по решению проблем, связанных с достижением планируемых образовательных результатов.</a:t>
                      </a: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 Организации инновационной или экспериментальной деятельности в образовательном учреждении.</a:t>
                      </a: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5. Анонсирование мероприятий и освещение результатов методической работы на официальном сайте/социальных сетях</a:t>
                      </a:r>
                      <a:endParaRPr lang="ru-RU" sz="105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8224" marR="28224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5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Первая КК: </a:t>
                      </a: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 Участвует в деятельности педагогического/ методического и иных советов образовательного учреждения, а также в деятельности методических объединений и других формах методической работы, вносит предложения по повышению ее эффективности образовательного процесса.</a:t>
                      </a: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 Организует и проводит методические мероприятия (заседания, семинары, мастер-классы, </a:t>
                      </a:r>
                      <a:r>
                        <a:rPr lang="ru-RU" sz="105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интенсивы</a:t>
                      </a:r>
                      <a:r>
                        <a:rPr lang="ru-RU" sz="105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исследования и т.п.), направленные на профессиональное развитие педагогических работников на уровне образовательной организации. Перечень мероприятий.</a:t>
                      </a: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 Наличие плана методической работы в образовательном учреждении.</a:t>
                      </a: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 Наличие в программе/плане мероприятий, направленных на решение проблем, связанных с достижением планируемых образовательных результатов и выполнению уставных задач образовательного учреждения.</a:t>
                      </a: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5. Наличие отчетов об участии в инновационной или экспериментальной деятельности в образовательном учреждении.</a:t>
                      </a: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6. Работает в составе рабочей группой/методическим объединением по реализации проектов/мероприятий по решению проблем, связанных с достижением планируемых образовательных результатов.</a:t>
                      </a: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7. Наличие разработки методического мероприятия, направленного на профессиональное развитие педагогических работников.</a:t>
                      </a: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Высшая КК:  </a:t>
                      </a: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 Организует и проводит педагогические/ методические и иные советы образовательного учреждения, а также в деятельность методических объединений и других формах методической работы, вносит предложения по повышению ее эффективности образовательного процесса.</a:t>
                      </a: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 Организует и проводит методические мероприятия (проектировочные семинары, заседания, семинары, мастер-классы, </a:t>
                      </a:r>
                      <a:r>
                        <a:rPr lang="ru-RU" sz="105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интенсивы</a:t>
                      </a:r>
                      <a:r>
                        <a:rPr lang="ru-RU" sz="105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исследования, мониторинги и т.п.), направленные на профессиональное развитие педагогических работников на уровне образовательной организации. </a:t>
                      </a: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 Наличие программы методической работы в образовательном учреждении.</a:t>
                      </a: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 Наличие в программе методической работы мероприятий, направленных на решение проблем, связанных с достижением планируемых образовательных результатов и выполнению уставных задач образовательной организации.</a:t>
                      </a: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5. Наличие отчетов об участии в инновационной или экспериментальной деятельности в образовательной организации.</a:t>
                      </a: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6. Руководство методическим советом/рабочей группой по реализации программы/плана методической работы в образовательном учреждении.</a:t>
                      </a: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7. Руководство рабочей группой/методическим объединением по реализации проектов/мероприятий по решению проблем, связанных с достижением планируемых образовательных результатов.</a:t>
                      </a: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8. Руководство инновационной или экспериментальной деятельностью в образовательном учреждении.</a:t>
                      </a: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9. Наличие разработки методического мероприятия, направленного на профессиональное развитие педагогических работников.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10. Наличие информации о мероприятиях и результатах методической работы на официальном сайте/социальных сетях</a:t>
                      </a:r>
                      <a:endParaRPr lang="ru-RU" sz="105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224" marR="28224" marT="0" marB="0"/>
                </a:tc>
                <a:extLst>
                  <a:ext uri="{0D108BD9-81ED-4DB2-BD59-A6C34878D82A}">
                    <a16:rowId xmlns:a16="http://schemas.microsoft.com/office/drawing/2014/main" val="155683764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574139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22486" y="171450"/>
            <a:ext cx="8911687" cy="666750"/>
          </a:xfrm>
        </p:spPr>
        <p:txBody>
          <a:bodyPr/>
          <a:lstStyle/>
          <a:p>
            <a:r>
              <a:rPr lang="ru-RU" sz="2800" b="1" dirty="0" smtClean="0">
                <a:solidFill>
                  <a:schemeClr val="bg2">
                    <a:lumMod val="25000"/>
                  </a:schemeClr>
                </a:solidFill>
                <a:latin typeface="Arial Black" panose="020B0A04020102020204" pitchFamily="34" charset="0"/>
              </a:rPr>
              <a:t>Методист</a:t>
            </a:r>
            <a:r>
              <a:rPr lang="ru-RU" b="1" dirty="0" smtClean="0">
                <a:solidFill>
                  <a:schemeClr val="bg2">
                    <a:lumMod val="25000"/>
                  </a:schemeClr>
                </a:solidFill>
                <a:latin typeface="Arial Black" panose="020B0A04020102020204" pitchFamily="34" charset="0"/>
              </a:rPr>
              <a:t> </a:t>
            </a:r>
            <a:endParaRPr lang="ru-RU" b="1" dirty="0">
              <a:solidFill>
                <a:schemeClr val="bg2">
                  <a:lumMod val="25000"/>
                </a:schemeClr>
              </a:solidFill>
              <a:latin typeface="Arial Black" panose="020B0A04020102020204" pitchFamily="34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86213516"/>
              </p:ext>
            </p:extLst>
          </p:nvPr>
        </p:nvGraphicFramePr>
        <p:xfrm>
          <a:off x="1292469" y="1271221"/>
          <a:ext cx="10740536" cy="513556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732085">
                  <a:extLst>
                    <a:ext uri="{9D8B030D-6E8A-4147-A177-3AD203B41FA5}">
                      <a16:colId xmlns:a16="http://schemas.microsoft.com/office/drawing/2014/main" val="3785552714"/>
                    </a:ext>
                  </a:extLst>
                </a:gridCol>
                <a:gridCol w="3411415">
                  <a:extLst>
                    <a:ext uri="{9D8B030D-6E8A-4147-A177-3AD203B41FA5}">
                      <a16:colId xmlns:a16="http://schemas.microsoft.com/office/drawing/2014/main" val="441319242"/>
                    </a:ext>
                  </a:extLst>
                </a:gridCol>
                <a:gridCol w="5597036">
                  <a:extLst>
                    <a:ext uri="{9D8B030D-6E8A-4147-A177-3AD203B41FA5}">
                      <a16:colId xmlns:a16="http://schemas.microsoft.com/office/drawing/2014/main" val="1465670852"/>
                    </a:ext>
                  </a:extLst>
                </a:gridCol>
              </a:tblGrid>
              <a:tr h="132966"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Должностные обязанности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8224" marR="2822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Деятельность по достижению результатов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8224" marR="2822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Результаты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8224" marR="28224" marT="0" marB="0" anchor="ctr"/>
                </a:tc>
                <a:extLst>
                  <a:ext uri="{0D108BD9-81ED-4DB2-BD59-A6C34878D82A}">
                    <a16:rowId xmlns:a16="http://schemas.microsoft.com/office/drawing/2014/main" val="3389526259"/>
                  </a:ext>
                </a:extLst>
              </a:tr>
              <a:tr h="364528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Анализирует состояние учебно-методической (учебно-тренировочной) и воспитательной работы в учреждениях и разрабатывает предложения по повышению ее эффективности.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Анализирует и обобщает результаты экспериментальной работы учреждений.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b="1" i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Первая КК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: 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1. Участие в анализе процесса и результатов организации методической работы по решению задач/проблем, связанных с достижением планируемых образовательных результатов и  выполнению уставных задач образовательного учреждения, в 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разработке предложений по повышению ее эффективности.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2. Участие в анализе результатов инновационной или экспериментальной деятельности в образовательном учреждении.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b="1" i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Высшая КК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:  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1. Организация анализа процесса и результатов организации методической работы по решению задач/проблем, связанных с достижением планируемых образовательных результатов и   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разработке предложений по повышению ее эффективности. 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Проведение анализа методической работы в учреждении.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2. 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Организация анализа результатов экспериментальной и инновационной работы 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 образовательном учреждении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b="1" i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Первая КК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: 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1. </a:t>
                      </a:r>
                      <a:r>
                        <a:rPr lang="ru-RU" sz="1200" i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Оформляет предложения и  методические рекомендации по улучшению профессиональной деятельности педагогов. 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2. Наличие аналитических справок о результатах методической работы в образовательном учреждении и пакета нормативно – правовых материалов по ключевым задачам образования.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3. Наличие аналитических материалов по результатам организации инновационной или экспериментальной деятельности в образовательном учреждении.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Высшая КК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:  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1. Организует аналитические семинары/методические мероприятия и оформляет методические рекомендации по улучшению профессиональной деятельности педагогов.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2. 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Наличие аналитических материалов в учреждении,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аналитических справок о результатах методической работе в образовательном учреждении и пакета нормативно – правовых материалов по ключевым задачам образования.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3. Наличие аналитических материалов по результатам организации инновационной или экспериментальной деятельности в образовательном учреждении.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4. Разработаны и реализуются методические рекомендации 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по повышению эффективности методической работы образовательного учреждения/группы/педагога (ИОМ/ИОП). 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5. Наличие методических рекомендаций, учебно-методических материалов по использованию эффективных практик, способов по достижению планируемых образовательных результатов. 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6. Наличие</a:t>
                      </a:r>
                      <a:r>
                        <a:rPr lang="ru-RU" sz="1200" dirty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пакета информационно-методических материалов по 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результатам инновационной и экспериментальной работы в образовательном учреждении.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55683764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194371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22486" y="171450"/>
            <a:ext cx="8911687" cy="666750"/>
          </a:xfrm>
        </p:spPr>
        <p:txBody>
          <a:bodyPr/>
          <a:lstStyle/>
          <a:p>
            <a:r>
              <a:rPr lang="ru-RU" sz="2800" b="1" dirty="0" smtClean="0">
                <a:solidFill>
                  <a:schemeClr val="bg2">
                    <a:lumMod val="25000"/>
                  </a:schemeClr>
                </a:solidFill>
                <a:latin typeface="Arial Black" panose="020B0A04020102020204" pitchFamily="34" charset="0"/>
              </a:rPr>
              <a:t>Методист</a:t>
            </a:r>
            <a:r>
              <a:rPr lang="ru-RU" b="1" dirty="0" smtClean="0">
                <a:solidFill>
                  <a:schemeClr val="bg2">
                    <a:lumMod val="25000"/>
                  </a:schemeClr>
                </a:solidFill>
                <a:latin typeface="Arial Black" panose="020B0A04020102020204" pitchFamily="34" charset="0"/>
              </a:rPr>
              <a:t> </a:t>
            </a:r>
            <a:endParaRPr lang="ru-RU" b="1" dirty="0">
              <a:solidFill>
                <a:schemeClr val="bg2">
                  <a:lumMod val="25000"/>
                </a:schemeClr>
              </a:solidFill>
              <a:latin typeface="Arial Black" panose="020B0A04020102020204" pitchFamily="34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39497173"/>
              </p:ext>
            </p:extLst>
          </p:nvPr>
        </p:nvGraphicFramePr>
        <p:xfrm>
          <a:off x="711346" y="1130543"/>
          <a:ext cx="10740536" cy="511238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961516">
                  <a:extLst>
                    <a:ext uri="{9D8B030D-6E8A-4147-A177-3AD203B41FA5}">
                      <a16:colId xmlns:a16="http://schemas.microsoft.com/office/drawing/2014/main" val="3785552714"/>
                    </a:ext>
                  </a:extLst>
                </a:gridCol>
                <a:gridCol w="3648808">
                  <a:extLst>
                    <a:ext uri="{9D8B030D-6E8A-4147-A177-3AD203B41FA5}">
                      <a16:colId xmlns:a16="http://schemas.microsoft.com/office/drawing/2014/main" val="441319242"/>
                    </a:ext>
                  </a:extLst>
                </a:gridCol>
                <a:gridCol w="5130212">
                  <a:extLst>
                    <a:ext uri="{9D8B030D-6E8A-4147-A177-3AD203B41FA5}">
                      <a16:colId xmlns:a16="http://schemas.microsoft.com/office/drawing/2014/main" val="1465670852"/>
                    </a:ext>
                  </a:extLst>
                </a:gridCol>
              </a:tblGrid>
              <a:tr h="132966"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Должностные обязанности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8224" marR="2822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Деятельность по достижению результатов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8224" marR="2822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Результаты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8224" marR="28224" marT="0" marB="0" anchor="ctr"/>
                </a:tc>
                <a:extLst>
                  <a:ext uri="{0D108BD9-81ED-4DB2-BD59-A6C34878D82A}">
                    <a16:rowId xmlns:a16="http://schemas.microsoft.com/office/drawing/2014/main" val="3389526259"/>
                  </a:ext>
                </a:extLst>
              </a:tr>
              <a:tr h="364528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Принимает участие в разработке методических и информационных материалов, диагностике, прогнозировании и планировании подготовки, переподготовки и повышения квалификации руководителей и специалистов учреждений.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Участвует в работе организации повышения квалификации и переподготовки работников по соответствующим направлениям их деятельности, по научно-методическому обеспечению содержания образования, в разработке перспективных планов заказа учебников, учебных пособий, методических материалов. 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 b="1" i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Первая КК</a:t>
                      </a: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: 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1.Участие в разработке</a:t>
                      </a: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диагностических материалов по исследованию профессиональных потребностей и дефицитов педагогических работников. 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2. Участие в диагностике и планировании </a:t>
                      </a: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подготовки, переподготовки и повышения квалификации руководителей и специалистов учреждений.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3. </a:t>
                      </a: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Инициирование процесса создания индивидуальных образовательных программ/маршрутов педагогами.</a:t>
                      </a:r>
                      <a:r>
                        <a:rPr lang="ru-RU" sz="1100" dirty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 b="1" i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Высшая КК</a:t>
                      </a: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:  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1. Организация разработки и подготовки к утверждению дидактических материалов, учебно-методических документов, локальных нормативных актов. 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2. Изучение потребности учителей в повышении квалификации и организация планирования </a:t>
                      </a: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подготовки, переподготовки и повышения квалификации руководителей и специалистов учреждений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3. </a:t>
                      </a: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Инициирование процесса создания индивидуальных образовательных программ/маршрутов педагогами.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4. </a:t>
                      </a: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Участие в мероприятиях по повышению квалификации и переподготовки работников по соответствующим направлениям их деятельности,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5.  Работа по научно-методическому обеспечению содержания образования: разработка перспективных планов заказа учебников, учебных пособий, методических материалов. 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 b="1" i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Первая КК</a:t>
                      </a: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: 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1. Разработаны (или является соавтором) </a:t>
                      </a: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диагностические материалы по исследованию профессиональных потребностей и дефицитов педагогических работников.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2. Разработан план повышения квалификации и переподготовки педагогических кадров в ОО.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3. </a:t>
                      </a: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Доля педагогических работников, имеющих </a:t>
                      </a: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индивидуальные образовательные программы/маршруты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100" b="1" i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Высшая КК</a:t>
                      </a: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:  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1. Организация и проведение </a:t>
                      </a:r>
                      <a:r>
                        <a:rPr lang="ru-RU" sz="11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разработческих</a:t>
                      </a: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семинаров по подготовке</a:t>
                      </a: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методических и информационных материалов и диагностических материалов по исследованию профессиональных потребностей и дефицитов педагогических работников</a:t>
                      </a: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дидактических материалов. 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2. Разработан план повышения квалификации и переподготовки педагогических кадров в ОО и план перспективного плана аттестации.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3. </a:t>
                      </a: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Доля педагогических работников, имеющих </a:t>
                      </a: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индивидуальные образовательные программы/маршруты.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4.</a:t>
                      </a: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Доля прошедших повышение квалификации и переподготовки педагогических кадров в ОО.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5. Положительная динамика количества аттестованных педагогов на соответствие должности, первую и высшую квалификационную категории.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6. </a:t>
                      </a: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Проведение образовательных семинаров/мастер-классов, рамках региональных/федеральных форумов/конференций, курсов повышения квалификации и переподготовки работников по соответствующим направлениям их деятельности.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7. Наличие методических разработок по научно-методическому обеспечению содержания образования, разработанных перспективных планов заказа учебников, учебных пособий, методических материалов. 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55683764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71792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31974" y="172406"/>
            <a:ext cx="9851488" cy="1280890"/>
          </a:xfrm>
        </p:spPr>
        <p:txBody>
          <a:bodyPr/>
          <a:lstStyle/>
          <a:p>
            <a:r>
              <a:rPr lang="ru-RU" b="1" dirty="0" smtClean="0">
                <a:solidFill>
                  <a:schemeClr val="accent4">
                    <a:lumMod val="50000"/>
                  </a:schemeClr>
                </a:solidFill>
                <a:latin typeface="Arial Black" panose="020B0A04020102020204" pitchFamily="34" charset="0"/>
              </a:rPr>
              <a:t>Новые требования построены на основе </a:t>
            </a:r>
            <a:r>
              <a:rPr lang="ru-RU" b="1" dirty="0" err="1" smtClean="0">
                <a:solidFill>
                  <a:schemeClr val="accent4">
                    <a:lumMod val="50000"/>
                  </a:schemeClr>
                </a:solidFill>
                <a:latin typeface="Arial Black" panose="020B0A04020102020204" pitchFamily="34" charset="0"/>
              </a:rPr>
              <a:t>Профстандартов</a:t>
            </a:r>
            <a:r>
              <a:rPr lang="ru-RU" b="1" dirty="0" smtClean="0">
                <a:solidFill>
                  <a:schemeClr val="accent4">
                    <a:lumMod val="50000"/>
                  </a:schemeClr>
                </a:solidFill>
                <a:latin typeface="Arial Black" panose="020B0A04020102020204" pitchFamily="34" charset="0"/>
              </a:rPr>
              <a:t> должностей</a:t>
            </a:r>
            <a:endParaRPr lang="ru-RU" b="1" dirty="0">
              <a:solidFill>
                <a:schemeClr val="accent4">
                  <a:lumMod val="50000"/>
                </a:schemeClr>
              </a:solidFill>
              <a:latin typeface="Arial Black" panose="020B0A040201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638542" y="1453296"/>
            <a:ext cx="10301411" cy="4694726"/>
          </a:xfrm>
        </p:spPr>
        <p:txBody>
          <a:bodyPr>
            <a:normAutofit fontScale="77500" lnSpcReduction="20000"/>
          </a:bodyPr>
          <a:lstStyle/>
          <a:p>
            <a:r>
              <a:rPr lang="ru-RU" sz="2400" dirty="0" smtClean="0">
                <a:solidFill>
                  <a:schemeClr val="tx1"/>
                </a:solidFill>
              </a:rPr>
              <a:t>За основу взяты трудовые функции  и должностные обязанности по каждой должности из </a:t>
            </a:r>
            <a:r>
              <a:rPr lang="ru-RU" sz="2400" dirty="0" err="1" smtClean="0">
                <a:solidFill>
                  <a:schemeClr val="tx1"/>
                </a:solidFill>
              </a:rPr>
              <a:t>Профстандарта</a:t>
            </a:r>
            <a:r>
              <a:rPr lang="ru-RU" sz="2400" dirty="0" smtClean="0">
                <a:solidFill>
                  <a:schemeClr val="tx1"/>
                </a:solidFill>
              </a:rPr>
              <a:t>;</a:t>
            </a:r>
          </a:p>
          <a:p>
            <a:r>
              <a:rPr lang="ru-RU" sz="2400" dirty="0" smtClean="0">
                <a:solidFill>
                  <a:schemeClr val="tx1"/>
                </a:solidFill>
              </a:rPr>
              <a:t>Показатели выделены по двум квалификационным категориям: первая и высшая;</a:t>
            </a:r>
          </a:p>
          <a:p>
            <a:r>
              <a:rPr lang="ru-RU" sz="2400" dirty="0" smtClean="0">
                <a:solidFill>
                  <a:schemeClr val="tx1"/>
                </a:solidFill>
              </a:rPr>
              <a:t>Описана деятельность каждой квалификационной категории по определенной трудовой функции и какие результаты можно заявить в заявлении;</a:t>
            </a:r>
          </a:p>
          <a:p>
            <a:r>
              <a:rPr lang="ru-RU" sz="2400" dirty="0" smtClean="0">
                <a:solidFill>
                  <a:schemeClr val="tx1"/>
                </a:solidFill>
              </a:rPr>
              <a:t>Для аттестационной комиссии предъявляются три документа: заявление (3 страницы), описание (не более 7 страниц) и практическая разработка (технологическая карта занятия)</a:t>
            </a:r>
          </a:p>
          <a:p>
            <a:r>
              <a:rPr lang="ru-RU" sz="2400" dirty="0" smtClean="0">
                <a:solidFill>
                  <a:schemeClr val="tx1"/>
                </a:solidFill>
              </a:rPr>
              <a:t>В технологической карте занятия должны быть «видимы» те технологии, приемы, способы работы, которые вы заявляете в описании деятельности</a:t>
            </a:r>
          </a:p>
          <a:p>
            <a:r>
              <a:rPr lang="ru-RU" sz="2400" dirty="0" smtClean="0">
                <a:solidFill>
                  <a:schemeClr val="tx1"/>
                </a:solidFill>
              </a:rPr>
              <a:t>Страница педагога на сайте организации</a:t>
            </a:r>
          </a:p>
          <a:p>
            <a:r>
              <a:rPr lang="ru-RU" sz="2400" dirty="0" smtClean="0">
                <a:solidFill>
                  <a:schemeClr val="tx1"/>
                </a:solidFill>
              </a:rPr>
              <a:t>Не на все мероприятия нужны ссылки в заявлении и описании, особенно новостные статьи. Если руководитель организации подписал заявление, значит педагог точно участвовал в тех мероприятиях, которые заявляет педагог</a:t>
            </a:r>
          </a:p>
          <a:p>
            <a:endParaRPr lang="ru-RU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647493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22486" y="171450"/>
            <a:ext cx="8911687" cy="666750"/>
          </a:xfrm>
        </p:spPr>
        <p:txBody>
          <a:bodyPr/>
          <a:lstStyle/>
          <a:p>
            <a:r>
              <a:rPr lang="ru-RU" sz="2800" b="1" dirty="0" smtClean="0">
                <a:solidFill>
                  <a:schemeClr val="bg2">
                    <a:lumMod val="25000"/>
                  </a:schemeClr>
                </a:solidFill>
                <a:latin typeface="Arial Black" panose="020B0A04020102020204" pitchFamily="34" charset="0"/>
              </a:rPr>
              <a:t>Методист</a:t>
            </a:r>
            <a:r>
              <a:rPr lang="ru-RU" b="1" dirty="0" smtClean="0">
                <a:solidFill>
                  <a:schemeClr val="bg2">
                    <a:lumMod val="25000"/>
                  </a:schemeClr>
                </a:solidFill>
                <a:latin typeface="Arial Black" panose="020B0A04020102020204" pitchFamily="34" charset="0"/>
              </a:rPr>
              <a:t> </a:t>
            </a:r>
            <a:endParaRPr lang="ru-RU" b="1" dirty="0">
              <a:solidFill>
                <a:schemeClr val="bg2">
                  <a:lumMod val="25000"/>
                </a:schemeClr>
              </a:solidFill>
              <a:latin typeface="Arial Black" panose="020B0A04020102020204" pitchFamily="34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67725466"/>
              </p:ext>
            </p:extLst>
          </p:nvPr>
        </p:nvGraphicFramePr>
        <p:xfrm>
          <a:off x="711346" y="1130543"/>
          <a:ext cx="10740536" cy="538092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961516">
                  <a:extLst>
                    <a:ext uri="{9D8B030D-6E8A-4147-A177-3AD203B41FA5}">
                      <a16:colId xmlns:a16="http://schemas.microsoft.com/office/drawing/2014/main" val="3785552714"/>
                    </a:ext>
                  </a:extLst>
                </a:gridCol>
                <a:gridCol w="3648808">
                  <a:extLst>
                    <a:ext uri="{9D8B030D-6E8A-4147-A177-3AD203B41FA5}">
                      <a16:colId xmlns:a16="http://schemas.microsoft.com/office/drawing/2014/main" val="441319242"/>
                    </a:ext>
                  </a:extLst>
                </a:gridCol>
                <a:gridCol w="5130212">
                  <a:extLst>
                    <a:ext uri="{9D8B030D-6E8A-4147-A177-3AD203B41FA5}">
                      <a16:colId xmlns:a16="http://schemas.microsoft.com/office/drawing/2014/main" val="1465670852"/>
                    </a:ext>
                  </a:extLst>
                </a:gridCol>
              </a:tblGrid>
              <a:tr h="132966"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Должностные обязанности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8224" marR="2822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Деятельность по достижению результатов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8224" marR="2822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Результаты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8224" marR="28224" marT="0" marB="0" anchor="ctr"/>
                </a:tc>
                <a:extLst>
                  <a:ext uri="{0D108BD9-81ED-4DB2-BD59-A6C34878D82A}">
                    <a16:rowId xmlns:a16="http://schemas.microsoft.com/office/drawing/2014/main" val="3389526259"/>
                  </a:ext>
                </a:extLst>
              </a:tr>
              <a:tr h="364528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Оказывает помощь педагогическим работникам учреждений в определении содержания учебных программ, форм, методов и средств обучения, в организации работы по научно-методическому обеспечению образовательной деятельности учреждений, в разработке рабочих образовательных (предметных) программ (модулей) по дисциплинам и учебным курсам.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b="1" i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Первая КК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: 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1. 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Консультирование педагогических работников учреждений по определению/проектированию содержания учебных программ, форм, методов и средств обучения.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2. 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Участие в мероприятиях по научно-методическому обеспечению образовательной деятельности учреждений, в разработке рабочих образовательных (предметных) программ (модулей) по дисциплинам и учебным курсам.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b="1" i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Высшая КК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:  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1. 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Организация мероприятий по научно-методическому обеспечению образовательной деятельности учреждений, в разработке рабочих образовательных (предметных) программ (модулей) по дисциплинам и учебным курсам и по определению/проектированию содержания учебных программ, форм, методов и средств обучения.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2. 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Организация мероприятий для педагогических работников учреждений по определению/ проектированию образовательного процесса по повышению качества образования в учреждении. 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3. 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Руководство организацией работы по научно-методическому обеспечению образовательной деятельности учреждений, в разработке рабочих образовательных (предметных) программ (модулей) по дисциплинам и учебным курсам.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b="1" i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Первая КК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: 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1. Наличие / перечень методических мероприятий, направленных на оказание помощи 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педагогическим работникам учреждения по определению/ проектированию содержания учебных программ, форм, методов и средств обучения и по разработке рабочих образовательных (предметных) программ (модулей) по дисциплинам и учебным курсам (консультации, семинары, тренинги и т.п.). 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2. 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Перечень 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разработанных рабочих образовательных (предметных) программ (модулей) по дисциплинам и учебным курсам.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Высшая КК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:  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1. Наличие / перечень методических мероприятий, направленных на оказание помощи 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педагогическим работникам учреждения по определению/ проектированию содержания учебных программ, форм, методов и средств обучения и по разработке рабочих образовательных (предметных) программ (модулей) по дисциплинам и учебным курсам (консультации, семинары, тренинги и т.п.).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2. Организация и проведение методических мероприятий по 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определению/ проектированию образовательного процесса по повышению качества образования в учреждении. 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Наличие системы методической работы, направленной на обеспечение образовательной деятельности учреждения. 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3. Доля педагогических работников, охваченных системой мероприятий, по решению проблемам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по повышению качества образования в учреждении.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55683764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0942668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22486" y="171450"/>
            <a:ext cx="8911687" cy="666750"/>
          </a:xfrm>
        </p:spPr>
        <p:txBody>
          <a:bodyPr/>
          <a:lstStyle/>
          <a:p>
            <a:r>
              <a:rPr lang="ru-RU" sz="2800" b="1" dirty="0" smtClean="0">
                <a:solidFill>
                  <a:schemeClr val="bg2">
                    <a:lumMod val="25000"/>
                  </a:schemeClr>
                </a:solidFill>
                <a:latin typeface="Arial Black" panose="020B0A04020102020204" pitchFamily="34" charset="0"/>
              </a:rPr>
              <a:t>Методист</a:t>
            </a:r>
            <a:r>
              <a:rPr lang="ru-RU" b="1" dirty="0" smtClean="0">
                <a:solidFill>
                  <a:schemeClr val="bg2">
                    <a:lumMod val="25000"/>
                  </a:schemeClr>
                </a:solidFill>
                <a:latin typeface="Arial Black" panose="020B0A04020102020204" pitchFamily="34" charset="0"/>
              </a:rPr>
              <a:t> </a:t>
            </a:r>
            <a:endParaRPr lang="ru-RU" b="1" dirty="0">
              <a:solidFill>
                <a:schemeClr val="bg2">
                  <a:lumMod val="25000"/>
                </a:schemeClr>
              </a:solidFill>
              <a:latin typeface="Arial Black" panose="020B0A04020102020204" pitchFamily="34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43347504"/>
              </p:ext>
            </p:extLst>
          </p:nvPr>
        </p:nvGraphicFramePr>
        <p:xfrm>
          <a:off x="711346" y="1130543"/>
          <a:ext cx="10740536" cy="556907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961516">
                  <a:extLst>
                    <a:ext uri="{9D8B030D-6E8A-4147-A177-3AD203B41FA5}">
                      <a16:colId xmlns:a16="http://schemas.microsoft.com/office/drawing/2014/main" val="3785552714"/>
                    </a:ext>
                  </a:extLst>
                </a:gridCol>
                <a:gridCol w="3648808">
                  <a:extLst>
                    <a:ext uri="{9D8B030D-6E8A-4147-A177-3AD203B41FA5}">
                      <a16:colId xmlns:a16="http://schemas.microsoft.com/office/drawing/2014/main" val="441319242"/>
                    </a:ext>
                  </a:extLst>
                </a:gridCol>
                <a:gridCol w="5130212">
                  <a:extLst>
                    <a:ext uri="{9D8B030D-6E8A-4147-A177-3AD203B41FA5}">
                      <a16:colId xmlns:a16="http://schemas.microsoft.com/office/drawing/2014/main" val="1465670852"/>
                    </a:ext>
                  </a:extLst>
                </a:gridCol>
              </a:tblGrid>
              <a:tr h="132966"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Должностные обязанности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8224" marR="2822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Деятельность по достижению результатов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8224" marR="2822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Результаты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8224" marR="28224" marT="0" marB="0" anchor="ctr"/>
                </a:tc>
                <a:extLst>
                  <a:ext uri="{0D108BD9-81ED-4DB2-BD59-A6C34878D82A}">
                    <a16:rowId xmlns:a16="http://schemas.microsoft.com/office/drawing/2014/main" val="3389526259"/>
                  </a:ext>
                </a:extLst>
              </a:tr>
              <a:tr h="364528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Организует разработку, рецензирование и подготовку к утверждению учебно-методической документации и пособий по учебным дисциплинам, типовых перечней оборудования, дидактических материалов и т.д.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Участвует в разработке перспективных планов издания учебных пособий, методических материалов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b="1" i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Первая КК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: 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1. Участие в разработке,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подготовке к утверждению дидактических материалов, учебно-методических документов, локальных нормативных актов.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2. Участие в 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разработке и подготовке к утверждению учебно-методической документации и пособий по учебным дисциплинам, типовых перечней оборудования, дидактических материалов и т.д.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3. Участие в формировании пакета документов информационно-методического характера, по реализации направлений Программы развития учреждения.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b="1" i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Высшая КК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:  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1. Организация разработки и подготовки к утверждению дидактических материалов, учебно-методических документов, локальных нормативных актов. 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2. 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Организация разработки, рецензирования и подготовки к утверждению учебно-методической документации и пособий по учебным дисциплинам, типовых перечней оборудования, дидактических материалов и т.д.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3.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Ф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ормирование пакета документов информационно- методического характера, по реализации направлений Программы развития учреждения.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4. Разработка/руководство разработкой перспективных планов издания учебных пособий, методических материалов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b="1" i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Первая КК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: 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1. В наличии разработанные и/или подготовленные к утверждению дидактические материалы, учебно-методические документы, локальные нормативные акты (перечень). 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2. Наличие 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учебно-методической документации и пособий по учебным дисциплинам, типовых перечней оборудования, дидактических материалов,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паспортов кабинетов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и т.д. (перечень).</a:t>
                      </a:r>
                      <a:r>
                        <a:rPr lang="ru-RU" sz="1200" dirty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3. Наличие отдельных материалов информационно-методического характера, по реализации направлений Программы развития учреждения.</a:t>
                      </a:r>
                      <a:r>
                        <a:rPr lang="ru-RU" sz="1200" dirty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Высшая КК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:  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1. Организация и проведение </a:t>
                      </a:r>
                      <a:r>
                        <a:rPr lang="ru-RU" sz="12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разработческих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семинаров по подготовке к утверждению дидактических материалов, учебно-методических документов, локальных нормативных актов. Наличие пакетов разработанных материалов.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2. Организация и проведение </a:t>
                      </a:r>
                      <a:r>
                        <a:rPr lang="ru-RU" sz="12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разработческих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семинаров, поиск рецензентов.</a:t>
                      </a:r>
                      <a:r>
                        <a:rPr lang="ru-RU" sz="1200" i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Наличие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разработанных / рецензированных и подготовленных к утверждению учебно-методических материалов, и пособий по учебным дисциплинам, типовых перечней оборудования, дидактических материалов и т.д.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3. </a:t>
                      </a:r>
                      <a:r>
                        <a:rPr lang="ru-RU" sz="1200" i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Наличие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подготовленного и оформленного пакета документов информационно-методического характера по реализации направлений Программы развития учреждения.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4. 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Наличие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разработанных перспективных планов издания учебных пособий, методических материалов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55683764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2241763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22486" y="171450"/>
            <a:ext cx="8911687" cy="666750"/>
          </a:xfrm>
        </p:spPr>
        <p:txBody>
          <a:bodyPr/>
          <a:lstStyle/>
          <a:p>
            <a:r>
              <a:rPr lang="ru-RU" sz="2800" b="1" dirty="0" smtClean="0">
                <a:solidFill>
                  <a:schemeClr val="bg2">
                    <a:lumMod val="25000"/>
                  </a:schemeClr>
                </a:solidFill>
                <a:latin typeface="Arial Black" panose="020B0A04020102020204" pitchFamily="34" charset="0"/>
              </a:rPr>
              <a:t>Методист</a:t>
            </a:r>
            <a:r>
              <a:rPr lang="ru-RU" b="1" dirty="0" smtClean="0">
                <a:solidFill>
                  <a:schemeClr val="bg2">
                    <a:lumMod val="25000"/>
                  </a:schemeClr>
                </a:solidFill>
                <a:latin typeface="Arial Black" panose="020B0A04020102020204" pitchFamily="34" charset="0"/>
              </a:rPr>
              <a:t> </a:t>
            </a:r>
            <a:endParaRPr lang="ru-RU" b="1" dirty="0">
              <a:solidFill>
                <a:schemeClr val="bg2">
                  <a:lumMod val="25000"/>
                </a:schemeClr>
              </a:solidFill>
              <a:latin typeface="Arial Black" panose="020B0A04020102020204" pitchFamily="34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36042248"/>
              </p:ext>
            </p:extLst>
          </p:nvPr>
        </p:nvGraphicFramePr>
        <p:xfrm>
          <a:off x="711346" y="1130543"/>
          <a:ext cx="10740536" cy="442601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961516">
                  <a:extLst>
                    <a:ext uri="{9D8B030D-6E8A-4147-A177-3AD203B41FA5}">
                      <a16:colId xmlns:a16="http://schemas.microsoft.com/office/drawing/2014/main" val="3785552714"/>
                    </a:ext>
                  </a:extLst>
                </a:gridCol>
                <a:gridCol w="3648808">
                  <a:extLst>
                    <a:ext uri="{9D8B030D-6E8A-4147-A177-3AD203B41FA5}">
                      <a16:colId xmlns:a16="http://schemas.microsoft.com/office/drawing/2014/main" val="441319242"/>
                    </a:ext>
                  </a:extLst>
                </a:gridCol>
                <a:gridCol w="5130212">
                  <a:extLst>
                    <a:ext uri="{9D8B030D-6E8A-4147-A177-3AD203B41FA5}">
                      <a16:colId xmlns:a16="http://schemas.microsoft.com/office/drawing/2014/main" val="1465670852"/>
                    </a:ext>
                  </a:extLst>
                </a:gridCol>
              </a:tblGrid>
              <a:tr h="132966"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Должностные обязанности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8224" marR="2822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Деятельность по достижению результатов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8224" marR="2822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Результаты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8224" marR="28224" marT="0" marB="0" anchor="ctr"/>
                </a:tc>
                <a:extLst>
                  <a:ext uri="{0D108BD9-81ED-4DB2-BD59-A6C34878D82A}">
                    <a16:rowId xmlns:a16="http://schemas.microsoft.com/office/drawing/2014/main" val="3389526259"/>
                  </a:ext>
                </a:extLst>
              </a:tr>
              <a:tr h="364528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Обобщает и принимает меры по распространению наиболее результативного опыта педагогических работников.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Обобщает и распространяет информацию о передовых технологиях обучения и воспитания (в том числе и информационных), передовом отечественном и мировом опыте в сфере образования.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b="1" i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Первая КК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: 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1. Проведение методических мероприятий по обобщению и распространению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наиболее результативного опыта педагогических работников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на уровне учреждения и муниципалитета.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2. Обобщение и распространение информации о передовых технологиях обучения и воспитания (в том числе и информационных), передовом отечественном и мировом опыте в сфере образования 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на уровне учреждения и муниципалитета.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b="1" i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Высшая КК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:  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1. Организация и проведение методических мероприятий по обобщению и распространению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наиболее результативного опыта педагогических работников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на уровне муниципалитета и региона.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2. Обобщение и распространение информации о передовых технологиях обучения и воспитания (в том числе и информационных), передовом отечественном и мировом опыте в сфере образования 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на уровне муниципалитета и региона.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3. Обобщение и демонстрация собственного опыта методической работы на уровне региона/федерации.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b="1" i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Первая КК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: 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1. Наличие методических материалов по обобщению, распространению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и 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демонстрации 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наиболее результативного опыта педагогических работников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на уровне учреждения и муниципалитета. 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2. Перечень проведенных методических мероприятий, обучающих семинаров для педагогов на уровне учреждения и муниципалитета, 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 передовых технологиях обучения и воспитания (в том числе и информационных), передовом отечественном и мировом опыте в сфере образования 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на уровне учреждения и муниципалитета. 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Высшая КК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:  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1. Организация и проведение методических мероприятий, по демонстрации 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наиболее результативного опыта педагогических работников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на уровне муниципалитета и региона. Перечень проведенных методических мероприятий и методических материалов.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2. Проведение обучающих семинаров для педагогов на уровне учреждения и муниципалитета, 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 передовых технологиях обучения и воспитания (в том числе и информационных), передовом отечественном и мировом опыте в сфере образования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на уровне муниципалитета и региона. Перечень проведенных методических мероприятий и методических материалов.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3. Наличие выступлений на научно-практических конференциях/форумах, издание статей, методических разработок и т.п. на уровне региона/федерации.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55683764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0376407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22486" y="171450"/>
            <a:ext cx="8911687" cy="666750"/>
          </a:xfrm>
        </p:spPr>
        <p:txBody>
          <a:bodyPr/>
          <a:lstStyle/>
          <a:p>
            <a:r>
              <a:rPr lang="ru-RU" sz="2800" b="1" dirty="0" smtClean="0">
                <a:solidFill>
                  <a:schemeClr val="bg2">
                    <a:lumMod val="25000"/>
                  </a:schemeClr>
                </a:solidFill>
                <a:latin typeface="Arial Black" panose="020B0A04020102020204" pitchFamily="34" charset="0"/>
              </a:rPr>
              <a:t>Методист</a:t>
            </a:r>
            <a:r>
              <a:rPr lang="ru-RU" b="1" dirty="0" smtClean="0">
                <a:solidFill>
                  <a:schemeClr val="bg2">
                    <a:lumMod val="25000"/>
                  </a:schemeClr>
                </a:solidFill>
                <a:latin typeface="Arial Black" panose="020B0A04020102020204" pitchFamily="34" charset="0"/>
              </a:rPr>
              <a:t> </a:t>
            </a:r>
            <a:endParaRPr lang="ru-RU" b="1" dirty="0">
              <a:solidFill>
                <a:schemeClr val="bg2">
                  <a:lumMod val="25000"/>
                </a:schemeClr>
              </a:solidFill>
              <a:latin typeface="Arial Black" panose="020B0A04020102020204" pitchFamily="34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34593018"/>
              </p:ext>
            </p:extLst>
          </p:nvPr>
        </p:nvGraphicFramePr>
        <p:xfrm>
          <a:off x="481572" y="697523"/>
          <a:ext cx="11393513" cy="601078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080767">
                  <a:extLst>
                    <a:ext uri="{9D8B030D-6E8A-4147-A177-3AD203B41FA5}">
                      <a16:colId xmlns:a16="http://schemas.microsoft.com/office/drawing/2014/main" val="3785552714"/>
                    </a:ext>
                  </a:extLst>
                </a:gridCol>
                <a:gridCol w="4054947">
                  <a:extLst>
                    <a:ext uri="{9D8B030D-6E8A-4147-A177-3AD203B41FA5}">
                      <a16:colId xmlns:a16="http://schemas.microsoft.com/office/drawing/2014/main" val="441319242"/>
                    </a:ext>
                  </a:extLst>
                </a:gridCol>
                <a:gridCol w="5257799">
                  <a:extLst>
                    <a:ext uri="{9D8B030D-6E8A-4147-A177-3AD203B41FA5}">
                      <a16:colId xmlns:a16="http://schemas.microsoft.com/office/drawing/2014/main" val="1465670852"/>
                    </a:ext>
                  </a:extLst>
                </a:gridCol>
              </a:tblGrid>
              <a:tr h="165864"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Должностные обязанности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8224" marR="2822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Деятельность по достижению результатов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8224" marR="2822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Результаты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8224" marR="28224" marT="0" marB="0" anchor="ctr"/>
                </a:tc>
                <a:extLst>
                  <a:ext uri="{0D108BD9-81ED-4DB2-BD59-A6C34878D82A}">
                    <a16:rowId xmlns:a16="http://schemas.microsoft.com/office/drawing/2014/main" val="3389526259"/>
                  </a:ext>
                </a:extLst>
              </a:tr>
              <a:tr h="219688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Организует и координирует работу методических объединений педагогических работников, оказывает им консультативную и практическую помощь по соответствующим направлениям деятельности.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 b="1" i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Первая КК</a:t>
                      </a: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: 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1. </a:t>
                      </a: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Организует и координирует работу методических объединений педагогических работников, оказывает им консультативную и практическую помощь по соответствующим направлениям деятельности на уровне учреждения.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2. Входит в состав сетевых/учебно-методических объединений, профессиональных общественных организаций муниципалитета/региона.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 b="1" i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Высшая КК</a:t>
                      </a: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:  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1. </a:t>
                      </a: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Организует и координирует работу методических объединений педагогических работников, оказывает им консультативную и практическую помощь по соответствующим направлениям деятельности на уровне муниципалитета.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2. Руководство муниципальным/городским/сетевым учебно-методическим объединением, направлением работы в профессиональном общественной организации муниципалитета/региона.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 b="1" i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Первая КК</a:t>
                      </a: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: 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1. Наличие плана работы </a:t>
                      </a: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методического объединения педагогических работников в учреждении.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2. Наличие информации об участии в мероприятиях сетевых/учебно-методических объединений, профессиональных общественных организаций муниципалитета/региона.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100" b="1" i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Высшая КК</a:t>
                      </a: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:  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1. Наличие плана работы </a:t>
                      </a: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методического объединения педагогических работников на уровне муниципалитета/города/региона.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2. Наличие информации об организации и проведении мероприятий сетевых/учебно-методических объединений, профессиональных общественных организаций муниципалитета/региона.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 b="1" i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556837641"/>
                  </a:ext>
                </a:extLst>
              </a:tr>
              <a:tr h="283057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Организует и разрабатывает необходимую документацию по проведению конкурсов, выставок, олимпиад, слетов, соревнований и т.д.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 b="1" i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Первая КК</a:t>
                      </a: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: 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1. Подготовка и разработка </a:t>
                      </a: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необходимой документации по проведению конкурсов, выставок, олимпиад, слетов, соревнований и т.д. на уровне учреждения.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2. Методическое сопровождение конкурсных инициатив педагогических работников.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 b="1" i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Высшая КК</a:t>
                      </a: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:  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1. Подготовка и разработка </a:t>
                      </a: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необходимой документации по проведению конкурсов, выставок, олимпиад, слетов, соревнований и т.д. на уровне муниципалитета/региона.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2. Методическое сопровождение конкурсных инициатив педагогических работников.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3. Организация и проведение профессиональных конкурсов на различных уровнях.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 b="1" i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Первая КК</a:t>
                      </a: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: 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1. </a:t>
                      </a:r>
                      <a:r>
                        <a:rPr lang="ru-RU" sz="1100" i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Наличие</a:t>
                      </a: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планов/ положений</a:t>
                      </a: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по организации и проведению конкурсов, выставок, олимпиад, слетов, соревнований и т.д. на уровне учреждения.</a:t>
                      </a: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2. </a:t>
                      </a:r>
                      <a:r>
                        <a:rPr lang="ru-RU" sz="1100" i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Наличие</a:t>
                      </a: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100" i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информации об</a:t>
                      </a: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о</a:t>
                      </a:r>
                      <a:r>
                        <a:rPr lang="ru-RU" sz="1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рганизации методической помощи педагогическим работникам (консультирование, проектирование методических продуктов для конкурсных испытаний).</a:t>
                      </a:r>
                      <a:r>
                        <a:rPr lang="ru-RU" sz="1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 </a:t>
                      </a: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Доля участников в профессиональных конкурсах различного уровня. 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100" b="1" i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Высшая КК</a:t>
                      </a: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:  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1.</a:t>
                      </a:r>
                      <a:r>
                        <a:rPr lang="ru-RU" sz="1100" i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Наличие</a:t>
                      </a: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планов/ положений </a:t>
                      </a: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по организации и проведению конкурсов, выставок, олимпиад, слетов, соревнований и т.д. на уровне муниципалитета/региона.</a:t>
                      </a: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2. </a:t>
                      </a:r>
                      <a:r>
                        <a:rPr lang="ru-RU" sz="1100" i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Наличие</a:t>
                      </a: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100" i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информации об</a:t>
                      </a: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о</a:t>
                      </a:r>
                      <a:r>
                        <a:rPr lang="ru-RU" sz="1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рганизации методической помощи педагогическим работникам (консультирование, проектирование методических продуктов для конкурсных испытаний).</a:t>
                      </a:r>
                      <a:r>
                        <a:rPr lang="ru-RU" sz="1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П</a:t>
                      </a: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оложительная динамика участников в профессиональных конкурсах различного уровня. 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3. Наличие информации об организации и проведении профессиональных конкурсов на различных уровнях.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72291539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9943891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22486" y="171450"/>
            <a:ext cx="8911687" cy="666750"/>
          </a:xfrm>
        </p:spPr>
        <p:txBody>
          <a:bodyPr/>
          <a:lstStyle/>
          <a:p>
            <a:r>
              <a:rPr lang="ru-RU" sz="2800" b="1" dirty="0" smtClean="0">
                <a:solidFill>
                  <a:schemeClr val="bg2">
                    <a:lumMod val="25000"/>
                  </a:schemeClr>
                </a:solidFill>
                <a:latin typeface="Arial Black" panose="020B0A04020102020204" pitchFamily="34" charset="0"/>
              </a:rPr>
              <a:t>Методист</a:t>
            </a:r>
            <a:r>
              <a:rPr lang="ru-RU" b="1" dirty="0" smtClean="0">
                <a:solidFill>
                  <a:schemeClr val="bg2">
                    <a:lumMod val="25000"/>
                  </a:schemeClr>
                </a:solidFill>
                <a:latin typeface="Arial Black" panose="020B0A04020102020204" pitchFamily="34" charset="0"/>
              </a:rPr>
              <a:t> </a:t>
            </a:r>
            <a:endParaRPr lang="ru-RU" b="1" dirty="0">
              <a:solidFill>
                <a:schemeClr val="bg2">
                  <a:lumMod val="25000"/>
                </a:schemeClr>
              </a:solidFill>
              <a:latin typeface="Arial Black" panose="020B0A04020102020204" pitchFamily="34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27068363"/>
              </p:ext>
            </p:extLst>
          </p:nvPr>
        </p:nvGraphicFramePr>
        <p:xfrm>
          <a:off x="467310" y="1292004"/>
          <a:ext cx="11228608" cy="473170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050651">
                  <a:extLst>
                    <a:ext uri="{9D8B030D-6E8A-4147-A177-3AD203B41FA5}">
                      <a16:colId xmlns:a16="http://schemas.microsoft.com/office/drawing/2014/main" val="3785552714"/>
                    </a:ext>
                  </a:extLst>
                </a:gridCol>
                <a:gridCol w="4320168">
                  <a:extLst>
                    <a:ext uri="{9D8B030D-6E8A-4147-A177-3AD203B41FA5}">
                      <a16:colId xmlns:a16="http://schemas.microsoft.com/office/drawing/2014/main" val="441319242"/>
                    </a:ext>
                  </a:extLst>
                </a:gridCol>
                <a:gridCol w="4857789">
                  <a:extLst>
                    <a:ext uri="{9D8B030D-6E8A-4147-A177-3AD203B41FA5}">
                      <a16:colId xmlns:a16="http://schemas.microsoft.com/office/drawing/2014/main" val="1465670852"/>
                    </a:ext>
                  </a:extLst>
                </a:gridCol>
              </a:tblGrid>
              <a:tr h="131279"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Должностные обязанности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8224" marR="2822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Деятельность по достижению результатов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8224" marR="2822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Результаты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8224" marR="28224" marT="0" marB="0" anchor="ctr"/>
                </a:tc>
                <a:extLst>
                  <a:ext uri="{0D108BD9-81ED-4DB2-BD59-A6C34878D82A}">
                    <a16:rowId xmlns:a16="http://schemas.microsoft.com/office/drawing/2014/main" val="3389526259"/>
                  </a:ext>
                </a:extLst>
              </a:tr>
              <a:tr h="119770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Обеспечивает охрану жизни и здоровья обучающихся, воспитанников во время образовательного процесса. 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Выполняет правила по охране труда и пожарной безопасности.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b="1" i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Первая КК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: 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1. Разрабатывает методические рекомендации по </a:t>
                      </a:r>
                      <a:r>
                        <a:rPr lang="ru-RU" sz="12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здоровьезбережению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2. Организует методическую работу по распространению </a:t>
                      </a:r>
                      <a:r>
                        <a:rPr lang="ru-RU" sz="12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здоровьесберегающих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технологий.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b="1" i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Высшая КК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:  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1. Разрабатывает методические рекомендации по </a:t>
                      </a:r>
                      <a:r>
                        <a:rPr lang="ru-RU" sz="12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здоровьезбережению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2. Организует методическую работу по распространению </a:t>
                      </a:r>
                      <a:r>
                        <a:rPr lang="ru-RU" sz="12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здоровьесберегающих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технологий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3. Анализирует и обобщает педагогический опыт в области </a:t>
                      </a:r>
                      <a:r>
                        <a:rPr lang="ru-RU" sz="12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здоровьесбережения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b="1" i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Первая КК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: 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1. Наличие методических рекомендаций по </a:t>
                      </a:r>
                      <a:r>
                        <a:rPr lang="ru-RU" sz="12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здоровьезбережению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2. В плане методической работы имеются разделы/мероприятия, направленные на просветительскую работу по </a:t>
                      </a:r>
                      <a:r>
                        <a:rPr lang="ru-RU" sz="12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здоровьезбережению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Высшая КК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:  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1. Наличие методических рекомендаций по корректировке образовательного процесса на основании анализа практики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2. В плане методической работы имеются разделы/мероприятия, направленные на просветительскую работу по </a:t>
                      </a:r>
                      <a:r>
                        <a:rPr lang="ru-RU" sz="12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здоровьезбережению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3. Наличие выступлений/статей по данной тематике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556837641"/>
                  </a:ext>
                </a:extLst>
              </a:tr>
              <a:tr h="226816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 учреждениях дополнительного образования участвует в комплектовании учебных групп, кружков и объединений обучающихся в том числе посредством о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рганизации и проведения исследований рынка услуг дополнительного образования детей и взрослых.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b="1" i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Первая КК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: 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1. Определение, изучение и анализ внутренних ресурсов и запросов населения для организации дополнительного образования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b="1" i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Высшая КК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:  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1. Организация системы мероприятий по определению, изучению и анализу внутренних ресурсов и запросов населения для организации дополнительного образования.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b="1" i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b="1" i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Первая КК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: 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1. Наличие мероприятий по изучению и анализу </a:t>
                      </a:r>
                      <a:r>
                        <a:rPr lang="ru-RU" sz="1200" strike="sngStrike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и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запросов населения для организации дополнительного образования 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b="1" i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Высшая КК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:  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1. Наличие системы мероприятий по определению, изучению и анализу внутренних ресурсов и запросов населения для организации дополнительного образования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2. Положительная динамика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комплектовании учебных групп, кружков и объединений обучающихся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72291539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9494428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22486" y="171450"/>
            <a:ext cx="8911687" cy="666750"/>
          </a:xfrm>
        </p:spPr>
        <p:txBody>
          <a:bodyPr/>
          <a:lstStyle/>
          <a:p>
            <a:r>
              <a:rPr lang="ru-RU" sz="2800" b="1" dirty="0" smtClean="0">
                <a:solidFill>
                  <a:schemeClr val="bg2">
                    <a:lumMod val="25000"/>
                  </a:schemeClr>
                </a:solidFill>
                <a:latin typeface="Arial Black" panose="020B0A04020102020204" pitchFamily="34" charset="0"/>
              </a:rPr>
              <a:t>Методист. Профессиональное развитие</a:t>
            </a:r>
            <a:r>
              <a:rPr lang="ru-RU" b="1" dirty="0" smtClean="0">
                <a:solidFill>
                  <a:schemeClr val="bg2">
                    <a:lumMod val="25000"/>
                  </a:schemeClr>
                </a:solidFill>
                <a:latin typeface="Arial Black" panose="020B0A04020102020204" pitchFamily="34" charset="0"/>
              </a:rPr>
              <a:t> </a:t>
            </a:r>
            <a:endParaRPr lang="ru-RU" b="1" dirty="0">
              <a:solidFill>
                <a:schemeClr val="bg2">
                  <a:lumMod val="25000"/>
                </a:schemeClr>
              </a:solidFill>
              <a:latin typeface="Arial Black" panose="020B0A04020102020204" pitchFamily="34" charset="0"/>
            </a:endParaRPr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43536114"/>
              </p:ext>
            </p:extLst>
          </p:nvPr>
        </p:nvGraphicFramePr>
        <p:xfrm>
          <a:off x="395493" y="726831"/>
          <a:ext cx="11649969" cy="567213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283838">
                  <a:extLst>
                    <a:ext uri="{9D8B030D-6E8A-4147-A177-3AD203B41FA5}">
                      <a16:colId xmlns:a16="http://schemas.microsoft.com/office/drawing/2014/main" val="582642462"/>
                    </a:ext>
                  </a:extLst>
                </a:gridCol>
                <a:gridCol w="4149969">
                  <a:extLst>
                    <a:ext uri="{9D8B030D-6E8A-4147-A177-3AD203B41FA5}">
                      <a16:colId xmlns:a16="http://schemas.microsoft.com/office/drawing/2014/main" val="1687923344"/>
                    </a:ext>
                  </a:extLst>
                </a:gridCol>
                <a:gridCol w="6216162">
                  <a:extLst>
                    <a:ext uri="{9D8B030D-6E8A-4147-A177-3AD203B41FA5}">
                      <a16:colId xmlns:a16="http://schemas.microsoft.com/office/drawing/2014/main" val="3856360861"/>
                    </a:ext>
                  </a:extLst>
                </a:gridCol>
              </a:tblGrid>
              <a:tr h="25376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Деятельность педагога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80" marR="2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Осуществляемые виды профессиональной деятельности по должности, используемые способы, методы, средства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80" marR="2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Результаты профессиональной деятельности по должности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8580" marR="28580" marT="0" marB="0" anchor="ctr"/>
                </a:tc>
                <a:extLst>
                  <a:ext uri="{0D108BD9-81ED-4DB2-BD59-A6C34878D82A}">
                    <a16:rowId xmlns:a16="http://schemas.microsoft.com/office/drawing/2014/main" val="3581266109"/>
                  </a:ext>
                </a:extLst>
              </a:tr>
              <a:tr h="4628896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Деятельность педагога в области профессионального развития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8580" marR="2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Первая КК:</a:t>
                      </a: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 Разработка индивидуального плана профессионального развития.</a:t>
                      </a: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 Повышение квалификации (не реже 1 раза в три года, объем часов не менее 16).</a:t>
                      </a: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 Личный вклад в совершенствование методов обучения и воспитания и продуктивного использования новых технологий, транслирования в педагогических опыта практических результатов своей профессиональной деятельности, активного участие в работе методических объединений.</a:t>
                      </a: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Высшая КК:</a:t>
                      </a: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 Разработка индивидуального плана профессионального развития.</a:t>
                      </a: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 Повышение квалификации (не реже 1 раза в три года, объем часов не менее 16).</a:t>
                      </a: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 Личный вклад в совершенствование методов обучения и воспитания и продуктивного использования новых технологий, транслирования в педагогических опыта практических результатов своей профессиональной деятельности, в том числе экспериментальной и инновационной.</a:t>
                      </a: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 Активное участие в работе методических объединений/в разработке программно-методического сопровождения образовательного процесса, профессиональных конкурсах.</a:t>
                      </a: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5. Исследовательская и/или проектная деятельность.</a:t>
                      </a: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6. Участие в обучающих и научно-практических семинарах, тренингах, конференциях.</a:t>
                      </a: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7. Обобщение собственного  на научно-практических конференциях, семинарах и др. различных уровнях</a:t>
                      </a: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8. Участие в социально-значимых акциях или проектах на различных уровнях</a:t>
                      </a: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9. Участие в качестве независимого эксперта.</a:t>
                      </a: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10. Участие в профессиональных конкурсах.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8580" marR="2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Первая КК:</a:t>
                      </a: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 Наличие информации о реализации индивидуального плана профессионального развития.</a:t>
                      </a: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 Наличие информации о повышении квалификации (удостоверения о повышении квалификации (не реже 1 раза в три года, объем часов не менее 16).</a:t>
                      </a: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 Наличие информации о результатах профессиональной деятельности, на основании освоенных в ходе повышения квалификации и  применяемых в деятельности новых способах образования, проведен отчет на МО.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 Наличие информации о количестве проведенных методических мероприятий и доле (количестве) педагогов, принявших в них участие на школьном/ муниципальном уровне.</a:t>
                      </a: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5. Наличие информации об участии в обучающих и научно-практических семинарах, тренингах, конференциях по проблеме профессионального развития.</a:t>
                      </a: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6. Наличие информации об обобщении и трансляция собственного  на научно-практических конференциях, семинарах и др. на школьном и муниципальном уровнях.</a:t>
                      </a: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7. Наличие информации об участии в реализации в социально-значимых акций или проектов на школьном/муниципальном уровне.</a:t>
                      </a: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Высшая </a:t>
                      </a:r>
                      <a:r>
                        <a:rPr lang="ru-RU" sz="11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КК:</a:t>
                      </a: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6. Наличие информации об обобщении и трансляция собственного на научно-практических конференциях, семинарах и др. на региональном, всероссийском уровнях. Наличие информации о включении в предметную и внеурочную деятельность на постоянной/регулярной основе приёмов работы с цифровой информацией, открытыми цифровыми источниками, разработку цифровых продуктов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7. Наличие информации об участии/ инициации социально-значимых акций или проектов на муниципальном/региональном уровне.</a:t>
                      </a: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8. Наличие информации об участии в качестве независимого эксперта при проверке работ обучающихся в ходе  Национальных исследований качества образования и в качестве члена жюри/эксперта на конкурсах профессионального мастерства.</a:t>
                      </a: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9. Наличие информации о тематике и результатах </a:t>
                      </a:r>
                      <a:r>
                        <a:rPr lang="ru-RU" sz="1100" u="sng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исследовательских / проектных работ</a:t>
                      </a: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где результаты представлены, доля (количество) педагогов, применивших результаты исследования / проекте.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8580" marR="28580" marT="0" marB="0"/>
                </a:tc>
                <a:extLst>
                  <a:ext uri="{0D108BD9-81ED-4DB2-BD59-A6C34878D82A}">
                    <a16:rowId xmlns:a16="http://schemas.microsoft.com/office/drawing/2014/main" val="265409385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824515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22486" y="171450"/>
            <a:ext cx="8911687" cy="666750"/>
          </a:xfrm>
        </p:spPr>
        <p:txBody>
          <a:bodyPr>
            <a:normAutofit/>
          </a:bodyPr>
          <a:lstStyle/>
          <a:p>
            <a:r>
              <a:rPr lang="ru-RU" sz="2800" b="1" dirty="0" smtClean="0">
                <a:solidFill>
                  <a:schemeClr val="bg2">
                    <a:lumMod val="25000"/>
                  </a:schemeClr>
                </a:solidFill>
                <a:latin typeface="Arial Black" panose="020B0A04020102020204" pitchFamily="34" charset="0"/>
              </a:rPr>
              <a:t>Методист. </a:t>
            </a:r>
            <a:r>
              <a:rPr lang="ru-RU" sz="2200" b="1" dirty="0">
                <a:solidFill>
                  <a:schemeClr val="bg2">
                    <a:lumMod val="25000"/>
                  </a:schemeClr>
                </a:solidFill>
                <a:latin typeface="Arial Black" panose="020B0A04020102020204" pitchFamily="34" charset="0"/>
              </a:rPr>
              <a:t>Дополнительные критерии и показатели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50214753"/>
              </p:ext>
            </p:extLst>
          </p:nvPr>
        </p:nvGraphicFramePr>
        <p:xfrm>
          <a:off x="468068" y="701782"/>
          <a:ext cx="11533431" cy="616278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714747">
                  <a:extLst>
                    <a:ext uri="{9D8B030D-6E8A-4147-A177-3AD203B41FA5}">
                      <a16:colId xmlns:a16="http://schemas.microsoft.com/office/drawing/2014/main" val="1711064993"/>
                    </a:ext>
                  </a:extLst>
                </a:gridCol>
                <a:gridCol w="8818684">
                  <a:extLst>
                    <a:ext uri="{9D8B030D-6E8A-4147-A177-3AD203B41FA5}">
                      <a16:colId xmlns:a16="http://schemas.microsoft.com/office/drawing/2014/main" val="4294734178"/>
                    </a:ext>
                  </a:extLst>
                </a:gridCol>
              </a:tblGrid>
              <a:tr h="493972"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 Наличие опубликованных </a:t>
                      </a:r>
                      <a:r>
                        <a:rPr lang="ru-RU" sz="1000" u="sng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учебно</a:t>
                      </a:r>
                      <a:r>
                        <a:rPr lang="ru-RU" sz="1000" u="sng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–методических пособий,</a:t>
                      </a:r>
                      <a:r>
                        <a:rPr lang="ru-RU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имеющих соответствующий гриф и выходные данные: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728" marR="32728" marT="0" marB="0"/>
                </a:tc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Times New Roman" panose="02020603050405020304" pitchFamily="18" charset="0"/>
                        <a:buChar char="‒"/>
                      </a:pPr>
                      <a:r>
                        <a:rPr lang="ru-RU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муниципального уровня;</a:t>
                      </a:r>
                    </a:p>
                    <a:p>
                      <a:pPr marL="342900" lvl="0" indent="-34290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Times New Roman" panose="02020603050405020304" pitchFamily="18" charset="0"/>
                        <a:buChar char="‒"/>
                      </a:pPr>
                      <a:r>
                        <a:rPr lang="ru-RU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регионального уровня;</a:t>
                      </a:r>
                    </a:p>
                    <a:p>
                      <a:pPr marL="342900" lvl="0" indent="-34290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Times New Roman" panose="02020603050405020304" pitchFamily="18" charset="0"/>
                        <a:buChar char="‒"/>
                      </a:pPr>
                      <a:r>
                        <a:rPr lang="ru-RU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всероссийского уровня;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728" marR="32728" marT="0" marB="0"/>
                </a:tc>
                <a:extLst>
                  <a:ext uri="{0D108BD9-81ED-4DB2-BD59-A6C34878D82A}">
                    <a16:rowId xmlns:a16="http://schemas.microsoft.com/office/drawing/2014/main" val="1127096337"/>
                  </a:ext>
                </a:extLst>
              </a:tr>
              <a:tr h="659424"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 Грамоты, благодарности, благодарственные письма, в том числе от общественных организаций за успехи в профессиональной деятельности: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728" marR="32728" marT="0" marB="0"/>
                </a:tc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Times New Roman" panose="02020603050405020304" pitchFamily="18" charset="0"/>
                        <a:buChar char="‒"/>
                      </a:pPr>
                      <a:r>
                        <a:rPr lang="ru-RU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муниципального уровня;</a:t>
                      </a:r>
                    </a:p>
                    <a:p>
                      <a:pPr marL="342900" lvl="0" indent="-34290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Times New Roman" panose="02020603050405020304" pitchFamily="18" charset="0"/>
                        <a:buChar char="‒"/>
                      </a:pPr>
                      <a:r>
                        <a:rPr lang="ru-RU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регионального уровня;</a:t>
                      </a:r>
                    </a:p>
                    <a:p>
                      <a:pPr marL="342900" lvl="0" indent="-34290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Times New Roman" panose="02020603050405020304" pitchFamily="18" charset="0"/>
                        <a:buChar char="‒"/>
                      </a:pPr>
                      <a:r>
                        <a:rPr lang="ru-RU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всероссийского уровня;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728" marR="32728" marT="0" marB="0"/>
                </a:tc>
                <a:extLst>
                  <a:ext uri="{0D108BD9-81ED-4DB2-BD59-A6C34878D82A}">
                    <a16:rowId xmlns:a16="http://schemas.microsoft.com/office/drawing/2014/main" val="2039780901"/>
                  </a:ext>
                </a:extLst>
              </a:tr>
              <a:tr h="1667521"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 Статус, наименование, результаты участия в </a:t>
                      </a:r>
                      <a:r>
                        <a:rPr lang="ru-RU" sz="1000" u="sng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профессиональных конкурсах (</a:t>
                      </a:r>
                      <a:r>
                        <a:rPr lang="ru-RU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вне зависимости от года участия)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728" marR="32728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Участие в профессиональных конкурсах;</a:t>
                      </a:r>
                    </a:p>
                    <a:p>
                      <a:pPr marL="342900" lvl="0" indent="-342900">
                        <a:lnSpc>
                          <a:spcPct val="106000"/>
                        </a:lnSpc>
                        <a:spcAft>
                          <a:spcPts val="0"/>
                        </a:spcAft>
                        <a:buFont typeface="Times New Roman" panose="02020603050405020304" pitchFamily="18" charset="0"/>
                        <a:buChar char="‒"/>
                      </a:pPr>
                      <a:r>
                        <a:rPr lang="ru-RU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лауреат (дипломант) конкурса районного (муниципального) уровня;</a:t>
                      </a:r>
                    </a:p>
                    <a:p>
                      <a:pPr marL="342900" lvl="0" indent="-342900">
                        <a:lnSpc>
                          <a:spcPct val="106000"/>
                        </a:lnSpc>
                        <a:spcAft>
                          <a:spcPts val="0"/>
                        </a:spcAft>
                        <a:buFont typeface="Times New Roman" panose="02020603050405020304" pitchFamily="18" charset="0"/>
                        <a:buChar char="‒"/>
                      </a:pPr>
                      <a:r>
                        <a:rPr lang="ru-RU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лауреат (дипломант) конкурса городского уровня;</a:t>
                      </a:r>
                    </a:p>
                    <a:p>
                      <a:pPr marL="342900" lvl="0" indent="-342900">
                        <a:lnSpc>
                          <a:spcPct val="106000"/>
                        </a:lnSpc>
                        <a:spcAft>
                          <a:spcPts val="0"/>
                        </a:spcAft>
                        <a:buFont typeface="Times New Roman" panose="02020603050405020304" pitchFamily="18" charset="0"/>
                        <a:buChar char="‒"/>
                      </a:pPr>
                      <a:r>
                        <a:rPr lang="ru-RU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лауреат (дипломант) конкурса регионального уровня;</a:t>
                      </a:r>
                    </a:p>
                    <a:p>
                      <a:pPr marL="342900" lvl="0" indent="-342900">
                        <a:lnSpc>
                          <a:spcPct val="106000"/>
                        </a:lnSpc>
                        <a:spcAft>
                          <a:spcPts val="0"/>
                        </a:spcAft>
                        <a:buFont typeface="Times New Roman" panose="02020603050405020304" pitchFamily="18" charset="0"/>
                        <a:buChar char="‒"/>
                      </a:pPr>
                      <a:r>
                        <a:rPr lang="ru-RU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лауреат (дипломант) конкурса всероссийского уровня;</a:t>
                      </a:r>
                    </a:p>
                    <a:p>
                      <a:pPr marL="342900" lvl="0" indent="-342900">
                        <a:lnSpc>
                          <a:spcPct val="106000"/>
                        </a:lnSpc>
                        <a:spcAft>
                          <a:spcPts val="0"/>
                        </a:spcAft>
                        <a:buFont typeface="Times New Roman" panose="02020603050405020304" pitchFamily="18" charset="0"/>
                        <a:buChar char="‒"/>
                      </a:pPr>
                      <a:r>
                        <a:rPr lang="ru-RU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лауреат (дипломант) всероссийского конкурса, проводимого Министерством просвещения Российской Федерации;</a:t>
                      </a:r>
                    </a:p>
                    <a:p>
                      <a:pPr marL="342900" lvl="0" indent="-342900">
                        <a:lnSpc>
                          <a:spcPct val="106000"/>
                        </a:lnSpc>
                        <a:spcAft>
                          <a:spcPts val="0"/>
                        </a:spcAft>
                        <a:buFont typeface="Times New Roman" panose="02020603050405020304" pitchFamily="18" charset="0"/>
                        <a:buChar char="‒"/>
                      </a:pPr>
                      <a:r>
                        <a:rPr lang="ru-RU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победитель конкурса районного (муниципального) уровня;</a:t>
                      </a:r>
                    </a:p>
                    <a:p>
                      <a:pPr marL="342900" lvl="0" indent="-342900">
                        <a:lnSpc>
                          <a:spcPct val="106000"/>
                        </a:lnSpc>
                        <a:spcAft>
                          <a:spcPts val="0"/>
                        </a:spcAft>
                        <a:buFont typeface="Times New Roman" panose="02020603050405020304" pitchFamily="18" charset="0"/>
                        <a:buChar char="‒"/>
                      </a:pPr>
                      <a:r>
                        <a:rPr lang="ru-RU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победитель конкурса городского уровня;</a:t>
                      </a:r>
                    </a:p>
                    <a:p>
                      <a:pPr marL="342900" lvl="0" indent="-342900">
                        <a:lnSpc>
                          <a:spcPct val="106000"/>
                        </a:lnSpc>
                        <a:spcAft>
                          <a:spcPts val="0"/>
                        </a:spcAft>
                        <a:buFont typeface="Times New Roman" panose="02020603050405020304" pitchFamily="18" charset="0"/>
                        <a:buChar char="‒"/>
                      </a:pPr>
                      <a:r>
                        <a:rPr lang="ru-RU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победитель конкурса регионального уровня;</a:t>
                      </a:r>
                    </a:p>
                    <a:p>
                      <a:pPr marL="342900" lvl="0" indent="-342900">
                        <a:lnSpc>
                          <a:spcPct val="106000"/>
                        </a:lnSpc>
                        <a:spcAft>
                          <a:spcPts val="0"/>
                        </a:spcAft>
                        <a:buFont typeface="Times New Roman" panose="02020603050405020304" pitchFamily="18" charset="0"/>
                        <a:buChar char="‒"/>
                      </a:pPr>
                      <a:r>
                        <a:rPr lang="ru-RU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победитель конкурса всероссийского уровня;</a:t>
                      </a:r>
                    </a:p>
                    <a:p>
                      <a:pPr marL="342900" lvl="0" indent="-342900">
                        <a:lnSpc>
                          <a:spcPct val="106000"/>
                        </a:lnSpc>
                        <a:spcAft>
                          <a:spcPts val="0"/>
                        </a:spcAft>
                        <a:buFont typeface="Times New Roman" panose="02020603050405020304" pitchFamily="18" charset="0"/>
                        <a:buChar char="‒"/>
                      </a:pPr>
                      <a:r>
                        <a:rPr lang="ru-RU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победитель на региональном уровне всероссийского конкурса, на присуждение премий лучшим учителям образовательных организаций, реализующих образовательные программы начального общего, основного общего, среднего общего образования, за достижения в педагогической деятельности, учрежденных Президентом Российской Федерации и выплачиваемых за счет средств федерального бюджета;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728" marR="32728" marT="0" marB="0"/>
                </a:tc>
                <a:extLst>
                  <a:ext uri="{0D108BD9-81ED-4DB2-BD59-A6C34878D82A}">
                    <a16:rowId xmlns:a16="http://schemas.microsoft.com/office/drawing/2014/main" val="2247284308"/>
                  </a:ext>
                </a:extLst>
              </a:tr>
              <a:tr h="2446731"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 Награды за успехи в профессиональной деятельности (вне зависимости от года награждения):</a:t>
                      </a:r>
                      <a:endParaRPr lang="ru-RU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728" marR="3272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Региональные награды:</a:t>
                      </a:r>
                    </a:p>
                    <a:p>
                      <a:pPr marL="342900" lvl="0" indent="-342900">
                        <a:lnSpc>
                          <a:spcPct val="106000"/>
                        </a:lnSpc>
                        <a:spcAft>
                          <a:spcPts val="0"/>
                        </a:spcAft>
                        <a:buFont typeface="Times New Roman" panose="02020603050405020304" pitchFamily="18" charset="0"/>
                        <a:buChar char="‒"/>
                      </a:pPr>
                      <a:r>
                        <a:rPr lang="ru-RU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почетное звание «Заслуженный учитель Красноярского края»;</a:t>
                      </a:r>
                    </a:p>
                    <a:p>
                      <a:pPr marL="342900" lvl="0" indent="-342900">
                        <a:lnSpc>
                          <a:spcPct val="106000"/>
                        </a:lnSpc>
                        <a:spcAft>
                          <a:spcPts val="0"/>
                        </a:spcAft>
                        <a:buFont typeface="Times New Roman" panose="02020603050405020304" pitchFamily="18" charset="0"/>
                        <a:buChar char="‒"/>
                      </a:pPr>
                      <a:r>
                        <a:rPr lang="ru-RU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почетное звание «Заслуженный работник образования Красноярского края» и т.п.;</a:t>
                      </a:r>
                    </a:p>
                    <a:p>
                      <a:pPr marL="19050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Ведомственные награды:</a:t>
                      </a:r>
                    </a:p>
                    <a:p>
                      <a:pPr marL="342900" lvl="0" indent="-342900">
                        <a:lnSpc>
                          <a:spcPct val="106000"/>
                        </a:lnSpc>
                        <a:spcAft>
                          <a:spcPts val="0"/>
                        </a:spcAft>
                        <a:buFont typeface="Times New Roman" panose="02020603050405020304" pitchFamily="18" charset="0"/>
                        <a:buChar char="‒"/>
                      </a:pPr>
                      <a:r>
                        <a:rPr lang="ru-RU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почетное звание «Заслуженный учитель Российской Федерации»;</a:t>
                      </a:r>
                      <a:br>
                        <a:rPr lang="ru-RU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ru-RU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почетное звание «Почетный работник сферы образования </a:t>
                      </a:r>
                      <a:r>
                        <a:rPr lang="ru-RU" sz="10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Российской Федерации</a:t>
                      </a:r>
                      <a:r>
                        <a:rPr lang="ru-RU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»;</a:t>
                      </a:r>
                      <a:br>
                        <a:rPr lang="ru-RU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ru-RU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почетное звание «Почетный работник сферы воспитания детей и молодежи Российской Федерации;</a:t>
                      </a:r>
                      <a:br>
                        <a:rPr lang="ru-RU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ru-RU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нагрудный знак «Почетный наставник»;</a:t>
                      </a:r>
                      <a:br>
                        <a:rPr lang="ru-RU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ru-RU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нагрудный знак «За верность профессии»;</a:t>
                      </a:r>
                      <a:br>
                        <a:rPr lang="ru-RU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ru-RU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нагрудный знак «Молодость и профессионализм»;</a:t>
                      </a:r>
                      <a:br>
                        <a:rPr lang="ru-RU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ru-RU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знак отличия Министерства просвещения Российской </a:t>
                      </a:r>
                      <a:r>
                        <a:rPr lang="ru-RU" sz="10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Федерации «</a:t>
                      </a:r>
                      <a:r>
                        <a:rPr lang="ru-RU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Отличник просвещения»;</a:t>
                      </a:r>
                      <a:br>
                        <a:rPr lang="ru-RU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ru-RU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премия Правительства Российской Федерации в области образования;</a:t>
                      </a:r>
                      <a:br>
                        <a:rPr lang="ru-RU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ru-RU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медаль К.Д. Ушинского</a:t>
                      </a:r>
                      <a:r>
                        <a:rPr lang="ru-RU" sz="10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; медаль </a:t>
                      </a:r>
                      <a:r>
                        <a:rPr lang="ru-RU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Л.С. Выготского;</a:t>
                      </a:r>
                      <a:br>
                        <a:rPr lang="ru-RU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ru-RU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почетная грамота Министерства просвещения Российской Федерации;</a:t>
                      </a:r>
                    </a:p>
                    <a:p>
                      <a:pPr marL="342900" lvl="0" indent="-342900">
                        <a:lnSpc>
                          <a:spcPct val="106000"/>
                        </a:lnSpc>
                        <a:spcAft>
                          <a:spcPts val="0"/>
                        </a:spcAft>
                        <a:buFont typeface="Times New Roman" panose="02020603050405020304" pitchFamily="18" charset="0"/>
                        <a:buChar char="‒"/>
                      </a:pPr>
                      <a:r>
                        <a:rPr lang="ru-RU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знак отличия «За наставничество»;</a:t>
                      </a:r>
                    </a:p>
                    <a:p>
                      <a:pPr marL="342900" lvl="0" indent="-342900">
                        <a:lnSpc>
                          <a:spcPct val="106000"/>
                        </a:lnSpc>
                        <a:spcAft>
                          <a:spcPts val="0"/>
                        </a:spcAft>
                        <a:buFont typeface="Times New Roman" panose="02020603050405020304" pitchFamily="18" charset="0"/>
                        <a:buChar char="‒"/>
                      </a:pPr>
                      <a:r>
                        <a:rPr lang="ru-RU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почетное звание «Народный учитель Российской Федерации» и т.п.</a:t>
                      </a:r>
                    </a:p>
                    <a:p>
                      <a:pPr marL="342900" lvl="0" indent="-342900" algn="just">
                        <a:lnSpc>
                          <a:spcPct val="106000"/>
                        </a:lnSpc>
                        <a:spcAft>
                          <a:spcPts val="0"/>
                        </a:spcAft>
                        <a:buFont typeface="Times New Roman" panose="02020603050405020304" pitchFamily="18" charset="0"/>
                        <a:buChar char="‒"/>
                      </a:pPr>
                      <a:r>
                        <a:rPr lang="ru-RU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государственные награды</a:t>
                      </a:r>
                    </a:p>
                    <a:p>
                      <a:pPr marL="342900" lvl="0" indent="-342900">
                        <a:lnSpc>
                          <a:spcPct val="106000"/>
                        </a:lnSpc>
                        <a:spcAft>
                          <a:spcPts val="0"/>
                        </a:spcAft>
                        <a:buFont typeface="Times New Roman" panose="02020603050405020304" pitchFamily="18" charset="0"/>
                        <a:buChar char="‒"/>
                      </a:pPr>
                      <a:r>
                        <a:rPr lang="ru-RU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медаль ордена «За заслуги перед Отечеством» II степени</a:t>
                      </a:r>
                      <a:r>
                        <a:rPr lang="ru-RU" sz="10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; и </a:t>
                      </a:r>
                      <a:r>
                        <a:rPr lang="ru-RU" sz="1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т.п.</a:t>
                      </a:r>
                      <a:endParaRPr lang="ru-RU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2728" marR="32728" marT="0" marB="0"/>
                </a:tc>
                <a:extLst>
                  <a:ext uri="{0D108BD9-81ED-4DB2-BD59-A6C34878D82A}">
                    <a16:rowId xmlns:a16="http://schemas.microsoft.com/office/drawing/2014/main" val="189004634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61027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51086" y="2606920"/>
            <a:ext cx="8911687" cy="666750"/>
          </a:xfrm>
        </p:spPr>
        <p:txBody>
          <a:bodyPr>
            <a:normAutofit/>
          </a:bodyPr>
          <a:lstStyle/>
          <a:p>
            <a:r>
              <a:rPr lang="ru-RU" b="1" dirty="0" smtClean="0">
                <a:solidFill>
                  <a:schemeClr val="bg2">
                    <a:lumMod val="25000"/>
                  </a:schemeClr>
                </a:solidFill>
                <a:latin typeface="Arial Black" panose="020B0A04020102020204" pitchFamily="34" charset="0"/>
                <a:hlinkClick r:id="rId2"/>
              </a:rPr>
              <a:t>Методист. </a:t>
            </a:r>
            <a:r>
              <a:rPr lang="ru-RU" sz="2800" b="1" dirty="0" smtClean="0">
                <a:solidFill>
                  <a:schemeClr val="bg2">
                    <a:lumMod val="25000"/>
                  </a:schemeClr>
                </a:solidFill>
                <a:latin typeface="Arial Black" panose="020B0A04020102020204" pitchFamily="34" charset="0"/>
                <a:hlinkClick r:id="rId2"/>
              </a:rPr>
              <a:t>Практическая разработка</a:t>
            </a:r>
            <a:endParaRPr lang="ru-RU" sz="2800" b="1" dirty="0">
              <a:solidFill>
                <a:schemeClr val="bg2">
                  <a:lumMod val="25000"/>
                </a:schemeClr>
              </a:solidFill>
              <a:latin typeface="Arial Black" panose="020B0A04020102020204" pitchFamily="34" charset="0"/>
            </a:endParaRPr>
          </a:p>
        </p:txBody>
      </p:sp>
      <p:sp>
        <p:nvSpPr>
          <p:cNvPr id="8" name="Объект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544053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48864" y="122948"/>
            <a:ext cx="10094374" cy="615606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chemeClr val="bg2">
                    <a:lumMod val="25000"/>
                  </a:schemeClr>
                </a:solidFill>
                <a:latin typeface="Arial Black" panose="020B0A04020102020204" pitchFamily="34" charset="0"/>
              </a:rPr>
              <a:t>ОБЩЕЕ – ЧЕК-ЛИСТЫ ДЛЯ САМООЦЕНКИ</a:t>
            </a:r>
            <a:endParaRPr lang="ru-RU" dirty="0">
              <a:solidFill>
                <a:schemeClr val="bg2">
                  <a:lumMod val="25000"/>
                </a:schemeClr>
              </a:solidFill>
              <a:latin typeface="Arial Black" panose="020B0A040201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685461" y="841130"/>
            <a:ext cx="10221180" cy="5586047"/>
          </a:xfrm>
        </p:spPr>
        <p:txBody>
          <a:bodyPr>
            <a:normAutofit fontScale="92500" lnSpcReduction="20000"/>
          </a:bodyPr>
          <a:lstStyle/>
          <a:p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Чек-листы помогут педагогу провести самооценку собственной деятельности и достигнутых результатов деятельности при принятии решения об оформлении заявления на аттестацию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 smtClean="0"/>
          </a:p>
          <a:p>
            <a:r>
              <a:rPr lang="ru-RU" sz="36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Задание в группы:</a:t>
            </a:r>
          </a:p>
          <a:p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Вы сейчас получите заявление и описание педагога ДО и методиста. Просмотрите, пожалуйста их в соответствии с критериями по чек-листу и определите на какую квалификационную категорию может заявиться педагог согласно набранному количеству баллов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Время работы в группах – 15 минут</a:t>
            </a:r>
            <a:endParaRPr lang="ru-RU" sz="3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30217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54371" y="122949"/>
            <a:ext cx="8911687" cy="615605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chemeClr val="bg2">
                    <a:lumMod val="25000"/>
                  </a:schemeClr>
                </a:solidFill>
                <a:latin typeface="Arial Black" panose="020B0A04020102020204" pitchFamily="34" charset="0"/>
              </a:rPr>
              <a:t>ПОЛЕЗНЫЕ ССЫЛКИ</a:t>
            </a:r>
            <a:endParaRPr lang="ru-RU" dirty="0">
              <a:solidFill>
                <a:schemeClr val="bg2">
                  <a:lumMod val="25000"/>
                </a:schemeClr>
              </a:solidFill>
              <a:latin typeface="Arial Black" panose="020B0A040201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525343" y="849923"/>
            <a:ext cx="8915400" cy="5357446"/>
          </a:xfrm>
        </p:spPr>
        <p:txBody>
          <a:bodyPr>
            <a:normAutofit fontScale="92500"/>
          </a:bodyPr>
          <a:lstStyle/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Методические материалы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для аттестации по должности «тренер-преподаватель»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(требования по трудовым функциям)</a:t>
            </a:r>
          </a:p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Практическая разработка для тренера-преподавателя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(шаблон)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Методические материалы для аттестации по должности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«педагог-организатор» - школа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(требования по трудовым функциям)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  <a:hlinkClick r:id="rId5"/>
              </a:rPr>
              <a:t>Практическая разработка для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5"/>
              </a:rPr>
              <a:t>педагога-организатора  школа 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(шаблон)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  <a:hlinkClick r:id="rId6"/>
              </a:rPr>
              <a:t>Методические материалы для аттестации по должности «педагог-организатор» -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6"/>
              </a:rPr>
              <a:t>ДО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(требования по трудовым функциям)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  <a:hlinkClick r:id="rId7"/>
              </a:rPr>
              <a:t>Практическая разработка для педагога-организатора 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7"/>
              </a:rPr>
              <a:t>ДО 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(шаблон)</a:t>
            </a:r>
          </a:p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8"/>
              </a:rPr>
              <a:t>Ссылки на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  <a:hlinkClick r:id="rId8"/>
              </a:rPr>
              <a:t>вебинары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8"/>
              </a:rPr>
              <a:t> по должностям 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0340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71956" y="131741"/>
            <a:ext cx="9971282" cy="1280890"/>
          </a:xfrm>
        </p:spPr>
        <p:txBody>
          <a:bodyPr>
            <a:noAutofit/>
          </a:bodyPr>
          <a:lstStyle/>
          <a:p>
            <a:r>
              <a:rPr lang="ru-RU" sz="2800" b="1" dirty="0">
                <a:solidFill>
                  <a:schemeClr val="accent4">
                    <a:lumMod val="50000"/>
                  </a:schemeClr>
                </a:solidFill>
                <a:latin typeface="Arial Black" panose="020B0A04020102020204" pitchFamily="34" charset="0"/>
              </a:rPr>
              <a:t>Оценочные процедуры и оценочные средства, используемые в рамках аттестации на квалификационные </a:t>
            </a:r>
            <a:r>
              <a:rPr lang="ru-RU" sz="2800" b="1" dirty="0" smtClean="0">
                <a:solidFill>
                  <a:schemeClr val="accent4">
                    <a:lumMod val="50000"/>
                  </a:schemeClr>
                </a:solidFill>
                <a:latin typeface="Arial Black" panose="020B0A04020102020204" pitchFamily="34" charset="0"/>
              </a:rPr>
              <a:t>категории</a:t>
            </a:r>
            <a:endParaRPr lang="ru-RU" sz="2800" dirty="0">
              <a:solidFill>
                <a:schemeClr val="accent4">
                  <a:lumMod val="50000"/>
                </a:schemeClr>
              </a:solidFill>
              <a:latin typeface="Arial Black" panose="020B0A04020102020204" pitchFamily="34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83599470"/>
              </p:ext>
            </p:extLst>
          </p:nvPr>
        </p:nvGraphicFramePr>
        <p:xfrm>
          <a:off x="1055077" y="1466792"/>
          <a:ext cx="10788161" cy="496917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90094">
                  <a:extLst>
                    <a:ext uri="{9D8B030D-6E8A-4147-A177-3AD203B41FA5}">
                      <a16:colId xmlns:a16="http://schemas.microsoft.com/office/drawing/2014/main" val="2943105495"/>
                    </a:ext>
                  </a:extLst>
                </a:gridCol>
                <a:gridCol w="1508183">
                  <a:extLst>
                    <a:ext uri="{9D8B030D-6E8A-4147-A177-3AD203B41FA5}">
                      <a16:colId xmlns:a16="http://schemas.microsoft.com/office/drawing/2014/main" val="1140502152"/>
                    </a:ext>
                  </a:extLst>
                </a:gridCol>
                <a:gridCol w="1230923">
                  <a:extLst>
                    <a:ext uri="{9D8B030D-6E8A-4147-A177-3AD203B41FA5}">
                      <a16:colId xmlns:a16="http://schemas.microsoft.com/office/drawing/2014/main" val="1443604505"/>
                    </a:ext>
                  </a:extLst>
                </a:gridCol>
                <a:gridCol w="5758961">
                  <a:extLst>
                    <a:ext uri="{9D8B030D-6E8A-4147-A177-3AD203B41FA5}">
                      <a16:colId xmlns:a16="http://schemas.microsoft.com/office/drawing/2014/main" val="2046000147"/>
                    </a:ext>
                  </a:extLst>
                </a:gridCol>
              </a:tblGrid>
              <a:tr h="371199"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Должность 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7869" marR="87869" marT="43935" marB="4393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Процедура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7869" marR="87869" marT="43935" marB="4393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Категории 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7869" marR="87869" marT="43935" marB="4393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Документы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7869" marR="87869" marT="43935" marB="43935" anchor="ctr"/>
                </a:tc>
                <a:extLst>
                  <a:ext uri="{0D108BD9-81ED-4DB2-BD59-A6C34878D82A}">
                    <a16:rowId xmlns:a16="http://schemas.microsoft.com/office/drawing/2014/main" val="3360483275"/>
                  </a:ext>
                </a:extLst>
              </a:tr>
              <a:tr h="238225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Все педагогические должности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600" u="sng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hlinkClick r:id="rId2"/>
                        </a:rPr>
                        <a:t>Аттестация педагогических работников — Сертификационный центр (ca-kk.ru</a:t>
                      </a:r>
                      <a:r>
                        <a:rPr lang="ru-RU" sz="1600" u="sng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hlinkClick r:id="rId2"/>
                        </a:rPr>
                        <a:t>)</a:t>
                      </a:r>
                      <a:endParaRPr lang="ru-RU" sz="1600" u="sng" kern="12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600" u="sng" kern="12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МЕТОДИСТ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902" marR="65902" marT="9153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Экспертиза документов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902" marR="65902" marT="9153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Первая КК 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Высшая КК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902" marR="65902" marT="9153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▪ </a:t>
                      </a:r>
                      <a:r>
                        <a:rPr lang="ru-RU" sz="1600" u="sng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Заявление</a:t>
                      </a:r>
                      <a:r>
                        <a:rPr lang="ru-RU" sz="1600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с перечнем достигнутых результатов с учетом заявленной категории (без описания деятельности) – по квалификационным категориям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▪ </a:t>
                      </a:r>
                      <a:r>
                        <a:rPr lang="ru-RU" sz="1600" u="sng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Описание</a:t>
                      </a:r>
                      <a:r>
                        <a:rPr lang="ru-RU" sz="1600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профессиональной деятельности (личный вклад в достижение обозначенных результатов) – по квалификационным категориям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▪  </a:t>
                      </a:r>
                      <a:r>
                        <a:rPr lang="ru-RU" sz="1600" u="sng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Практическая разработка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902" marR="65902" marT="9153" marB="0"/>
                </a:tc>
                <a:extLst>
                  <a:ext uri="{0D108BD9-81ED-4DB2-BD59-A6C34878D82A}">
                    <a16:rowId xmlns:a16="http://schemas.microsoft.com/office/drawing/2014/main" val="2787720810"/>
                  </a:ext>
                </a:extLst>
              </a:tr>
              <a:tr h="221572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u="sng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ПЕДАГОГ ДОПОЛНИТЕЛЬНОГО ОБРАЗОВАНИЯ</a:t>
                      </a:r>
                      <a:endParaRPr lang="ru-RU" sz="1600" u="sng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600" u="sng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hlinkClick r:id="rId2"/>
                        </a:rPr>
                        <a:t>Аттестация педагогических работников — Сертификационный центр (ca-kk.ru)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902" marR="65902" marT="9153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Оценка квалификации (региональная)</a:t>
                      </a:r>
                      <a:endParaRPr lang="ru-RU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902" marR="65902" marT="9153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Первая КК 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Высшая КК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902" marR="65902" marT="9153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▪ </a:t>
                      </a:r>
                      <a:r>
                        <a:rPr lang="ru-RU" sz="1600" u="sng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Заявление</a:t>
                      </a:r>
                      <a:r>
                        <a:rPr lang="ru-RU" sz="1600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с перечнем достигнутых результатов с учетом заявленной категории (без описания деятельности) – по квалификационным категориям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▪ </a:t>
                      </a:r>
                      <a:r>
                        <a:rPr lang="ru-RU" sz="1600" u="sng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Сертификат</a:t>
                      </a:r>
                      <a:r>
                        <a:rPr lang="ru-RU" sz="1600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с результатами оценки, перечень </a:t>
                      </a:r>
                      <a:r>
                        <a:rPr lang="ru-RU" sz="1600" kern="12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дефицитов</a:t>
                      </a: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endParaRPr lang="ru-RU" sz="1600" kern="1200" dirty="0" smtClean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600" b="1" kern="1200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ДВА ВАРИАНТА!!!</a:t>
                      </a:r>
                      <a:endParaRPr lang="ru-RU" sz="16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5902" marR="65902" marT="9153" marB="0"/>
                </a:tc>
                <a:extLst>
                  <a:ext uri="{0D108BD9-81ED-4DB2-BD59-A6C34878D82A}">
                    <a16:rowId xmlns:a16="http://schemas.microsoft.com/office/drawing/2014/main" val="217108919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646075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51087" y="184495"/>
            <a:ext cx="9760267" cy="580436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chemeClr val="accent4">
                    <a:lumMod val="50000"/>
                  </a:schemeClr>
                </a:solidFill>
                <a:latin typeface="Arial Black" panose="020B0A04020102020204" pitchFamily="34" charset="0"/>
              </a:rPr>
              <a:t>Педагог дополнительного образования</a:t>
            </a:r>
            <a:endParaRPr lang="ru-RU" b="1" dirty="0">
              <a:solidFill>
                <a:schemeClr val="accent4">
                  <a:lumMod val="50000"/>
                </a:schemeClr>
              </a:solidFill>
              <a:latin typeface="Arial Black" panose="020B0A040201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617785" y="902676"/>
            <a:ext cx="10339754" cy="5506915"/>
          </a:xfrm>
        </p:spPr>
        <p:txBody>
          <a:bodyPr/>
          <a:lstStyle/>
          <a:p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Обобщенная трудовая функция «Преподавание по дополнительным общеобразовательным программам»</a:t>
            </a:r>
          </a:p>
          <a:p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Трудовая функция 1. «Организация деятельности обучающихся, направленной на освоение дополнительной общеобразовательной программы»</a:t>
            </a:r>
          </a:p>
          <a:p>
            <a:endParaRPr lang="ru-RU" dirty="0"/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02604780"/>
              </p:ext>
            </p:extLst>
          </p:nvPr>
        </p:nvGraphicFramePr>
        <p:xfrm>
          <a:off x="1186962" y="1978765"/>
          <a:ext cx="10647485" cy="459613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755739">
                  <a:extLst>
                    <a:ext uri="{9D8B030D-6E8A-4147-A177-3AD203B41FA5}">
                      <a16:colId xmlns:a16="http://schemas.microsoft.com/office/drawing/2014/main" val="1534728859"/>
                    </a:ext>
                  </a:extLst>
                </a:gridCol>
                <a:gridCol w="4397275">
                  <a:extLst>
                    <a:ext uri="{9D8B030D-6E8A-4147-A177-3AD203B41FA5}">
                      <a16:colId xmlns:a16="http://schemas.microsoft.com/office/drawing/2014/main" val="648751287"/>
                    </a:ext>
                  </a:extLst>
                </a:gridCol>
                <a:gridCol w="4494471">
                  <a:extLst>
                    <a:ext uri="{9D8B030D-6E8A-4147-A177-3AD203B41FA5}">
                      <a16:colId xmlns:a16="http://schemas.microsoft.com/office/drawing/2014/main" val="916548657"/>
                    </a:ext>
                  </a:extLst>
                </a:gridCol>
              </a:tblGrid>
              <a:tr h="149094"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Трудовые действия</a:t>
                      </a:r>
                      <a:endParaRPr lang="ru-RU" sz="13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729" marR="55729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Деятельность по достижению результатов</a:t>
                      </a:r>
                      <a:endParaRPr lang="ru-RU" sz="13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729" marR="55729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Результаты</a:t>
                      </a:r>
                      <a:endParaRPr lang="ru-RU" sz="13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729" marR="55729" marT="0" marB="0" anchor="ctr"/>
                </a:tc>
                <a:extLst>
                  <a:ext uri="{0D108BD9-81ED-4DB2-BD59-A6C34878D82A}">
                    <a16:rowId xmlns:a16="http://schemas.microsoft.com/office/drawing/2014/main" val="985647335"/>
                  </a:ext>
                </a:extLst>
              </a:tr>
              <a:tr h="2368621"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Набор на обучение по дополнительной общеразвивающей программе</a:t>
                      </a:r>
                      <a:endParaRPr lang="ru-RU" sz="13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729" marR="55729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3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Первая КК: </a:t>
                      </a: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 Проведение отдельных мероприятий по привлечению (набору), сохранению и пополнению контингента объединения</a:t>
                      </a: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 Реклама деятельности объединения</a:t>
                      </a: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 Размещение информации о дополнительной общеобразовательной программе на платформе «Навигатор».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3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Высшая КК:  </a:t>
                      </a: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 Проведении серии/цикла мероприятий по привлечению (набору), сохранению и пополнению контингента объединения (в том числе с применением практических проб).</a:t>
                      </a: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 Реклама деятельности объединения, в том числе с привлечением к проведению рекламных мероприятий обучающихся объединения. Взаимодействие с целевой группой, представителями общественности, организациями различных сфер.</a:t>
                      </a: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 Размещение информации о дополнительной общеобразовательной программе на платформе «Навигатор».</a:t>
                      </a:r>
                      <a:endParaRPr lang="ru-RU" sz="13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729" marR="55729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3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Первая КК: </a:t>
                      </a: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 Набранная/скомплектованная группа, стабильный состав объединения (сохранность не ниже 65%), пополнение контингента обучающихся.</a:t>
                      </a: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 Наличие рекламной продукции, плана мероприятий.</a:t>
                      </a: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 Наличие программы, размещенной на платформе «Навигатор».</a:t>
                      </a: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3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Высшая КК:  </a:t>
                      </a: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 Набранная/скомплектованная группа, стабильный состав объединения (сохранность не ниже 85%), пополнение контингента обучающихся.</a:t>
                      </a: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 Наличие рекламной продукции, плана серии/цикла мероприятий. </a:t>
                      </a: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 Наличие программы, размещенной на платформе «Навигатор».</a:t>
                      </a:r>
                      <a:endParaRPr lang="ru-RU" sz="13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5729" marR="55729" marT="0" marB="0"/>
                </a:tc>
                <a:extLst>
                  <a:ext uri="{0D108BD9-81ED-4DB2-BD59-A6C34878D82A}">
                    <a16:rowId xmlns:a16="http://schemas.microsoft.com/office/drawing/2014/main" val="13048478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354971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10410" y="78987"/>
            <a:ext cx="10235052" cy="835413"/>
          </a:xfrm>
        </p:spPr>
        <p:txBody>
          <a:bodyPr>
            <a:noAutofit/>
          </a:bodyPr>
          <a:lstStyle/>
          <a:p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Обобщенная трудовая функция «Преподавание по дополнительным общеобразовательным программам»</a:t>
            </a:r>
            <a:b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Трудовая функция 1. «Организация деятельности обучающихся, направленной на освоение дополнительной общеобразовательной программы»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17622364"/>
              </p:ext>
            </p:extLst>
          </p:nvPr>
        </p:nvGraphicFramePr>
        <p:xfrm>
          <a:off x="1248509" y="1104392"/>
          <a:ext cx="10796954" cy="546773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780387">
                  <a:extLst>
                    <a:ext uri="{9D8B030D-6E8A-4147-A177-3AD203B41FA5}">
                      <a16:colId xmlns:a16="http://schemas.microsoft.com/office/drawing/2014/main" val="311315822"/>
                    </a:ext>
                  </a:extLst>
                </a:gridCol>
                <a:gridCol w="4459003">
                  <a:extLst>
                    <a:ext uri="{9D8B030D-6E8A-4147-A177-3AD203B41FA5}">
                      <a16:colId xmlns:a16="http://schemas.microsoft.com/office/drawing/2014/main" val="3120800009"/>
                    </a:ext>
                  </a:extLst>
                </a:gridCol>
                <a:gridCol w="4557564">
                  <a:extLst>
                    <a:ext uri="{9D8B030D-6E8A-4147-A177-3AD203B41FA5}">
                      <a16:colId xmlns:a16="http://schemas.microsoft.com/office/drawing/2014/main" val="3502824237"/>
                    </a:ext>
                  </a:extLst>
                </a:gridCol>
              </a:tblGrid>
              <a:tr h="63631"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Трудовые действия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7013" marR="27013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Деятельность по достижению результатов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7013" marR="27013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Результаты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7013" marR="27013" marT="0" marB="0" anchor="ctr"/>
                </a:tc>
                <a:extLst>
                  <a:ext uri="{0D108BD9-81ED-4DB2-BD59-A6C34878D82A}">
                    <a16:rowId xmlns:a16="http://schemas.microsoft.com/office/drawing/2014/main" val="1269334302"/>
                  </a:ext>
                </a:extLst>
              </a:tr>
              <a:tr h="1010895"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Организация, в том числе стимулирование и мотивация, деятельности и общения обучающихся на учебных занятиях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7013" marR="27013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Первая КК: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 Изучение и учет образовательных потребностей обучающихся (и их законных представителей). </a:t>
                      </a: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 Применение методов мотивации и стимулирования для сохранения интереса к учебным занятиям, активности на занятии. </a:t>
                      </a: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 Формирование и сохранение благоприятного психологического климата на занятии, соблюдение этики, реализация </a:t>
                      </a:r>
                      <a:r>
                        <a:rPr lang="ru-RU" sz="1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здоровьесберегающих</a:t>
                      </a: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технологий, соблюдение техники безопасности. </a:t>
                      </a: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 Создание условий для участия обучающихся в конкурсном/соревновательном движении (в соответствии с направленностью).</a:t>
                      </a: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5. Организация деятельности обучающихся с особыми потребностями (ОВЗ, одаренные). </a:t>
                      </a: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6. Использование </a:t>
                      </a:r>
                      <a:r>
                        <a:rPr lang="ru-RU" sz="1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профориентационных</a:t>
                      </a: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возможностей учебных занятий избранным видом деятельности.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Высшая КК:  </a:t>
                      </a: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 Изучение и учет образовательных потребностей обучающихся (и их законных представителей).</a:t>
                      </a: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 Применение методов мотивации и стимулирования для сохранения интереса к учебным занятиям, активности на занятии.</a:t>
                      </a: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 Формирование и сохранение благоприятного психологического климата на занятии, соблюдение этики, реализация </a:t>
                      </a:r>
                      <a:r>
                        <a:rPr lang="ru-RU" sz="1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здоровьесберегающих</a:t>
                      </a: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технологий, соблюдение техники безопасности. </a:t>
                      </a: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 Создание условий для участия обучающихся в конкурсном/соревновательном движении (в соответствии с направленностью); поддержка активности участия. </a:t>
                      </a: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5. Организация деятельности обучающихся с особыми потребностями (ОВЗ, одаренные).</a:t>
                      </a: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6. Использование </a:t>
                      </a:r>
                      <a:r>
                        <a:rPr lang="ru-RU" sz="11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профориентационных</a:t>
                      </a: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возможностей учебных занятий избранным видом деятельности.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7013" marR="27013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Первая КК: </a:t>
                      </a: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 Процент обучающихся, включенных в активную деятельность и общение на занятиях. % уровня освоения программы.</a:t>
                      </a: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 Доля обучающихся, включенных в конкурсное и соревновательное движение не менее 50%.</a:t>
                      </a: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 Результативность участия обучающихся в конкурсном движении/спортивно-массовых мероприятиях, соревнованиях (и т.д. в соответствии с направленностью) (локальный, муниципальный, районный уровень).</a:t>
                      </a: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 Результативность работы с обучающимися с особыми потребностями (одаренные, ОВЗ). </a:t>
                      </a: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5. Описание деятельности по профессиональной ориентации обучающихся.</a:t>
                      </a: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6. Отсутствие фактов нарушения техники безопасности.</a:t>
                      </a: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Высшая КК:  </a:t>
                      </a: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 Процент обучающихся, включенных в активную деятельность и общение на занятиях. % уровня освоения программы.</a:t>
                      </a: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 Доля обучающихся, включенных в конкурсное и соревновательное движение не менее 75%.</a:t>
                      </a: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 Динамика результативности участия обучающихся в конкурсном движении/спортивно-массовых мероприятиях, соревнованиях (и т.д. в соответствии с направленностью (локальный, муниципальный, районный, всероссийский, международный уровень).</a:t>
                      </a: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 Описание системы работы с обучающимися с особыми потребностями (одаренные, ОВЗ), ее результативности. Наличие индивидуальных образовательных маршрутов/индивидуальных планов подготовки.</a:t>
                      </a: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5. Описание деятельности по профессиональной ориентации обучающихся. </a:t>
                      </a: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6. Отсутствие фактов нарушения техники безопасности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7013" marR="27013" marT="0" marB="0"/>
                </a:tc>
                <a:extLst>
                  <a:ext uri="{0D108BD9-81ED-4DB2-BD59-A6C34878D82A}">
                    <a16:rowId xmlns:a16="http://schemas.microsoft.com/office/drawing/2014/main" val="98671472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504489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10412" y="298795"/>
            <a:ext cx="10235052" cy="835413"/>
          </a:xfrm>
        </p:spPr>
        <p:txBody>
          <a:bodyPr>
            <a:noAutofit/>
          </a:bodyPr>
          <a:lstStyle/>
          <a:p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Обобщенная трудовая функция «Преподавание по дополнительным общеобразовательным программам»</a:t>
            </a:r>
            <a:b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Трудовая функция 1. «Организация деятельности обучающихся, направленной на освоение дополнительной общеобразовательной программы»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35880381"/>
              </p:ext>
            </p:extLst>
          </p:nvPr>
        </p:nvGraphicFramePr>
        <p:xfrm>
          <a:off x="1345224" y="1354015"/>
          <a:ext cx="10700240" cy="512591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764439">
                  <a:extLst>
                    <a:ext uri="{9D8B030D-6E8A-4147-A177-3AD203B41FA5}">
                      <a16:colId xmlns:a16="http://schemas.microsoft.com/office/drawing/2014/main" val="311315822"/>
                    </a:ext>
                  </a:extLst>
                </a:gridCol>
                <a:gridCol w="4419061">
                  <a:extLst>
                    <a:ext uri="{9D8B030D-6E8A-4147-A177-3AD203B41FA5}">
                      <a16:colId xmlns:a16="http://schemas.microsoft.com/office/drawing/2014/main" val="3120800009"/>
                    </a:ext>
                  </a:extLst>
                </a:gridCol>
                <a:gridCol w="4516740">
                  <a:extLst>
                    <a:ext uri="{9D8B030D-6E8A-4147-A177-3AD203B41FA5}">
                      <a16:colId xmlns:a16="http://schemas.microsoft.com/office/drawing/2014/main" val="3502824237"/>
                    </a:ext>
                  </a:extLst>
                </a:gridCol>
              </a:tblGrid>
              <a:tr h="209450"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Трудовые действия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7013" marR="27013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Деятельность по достижению результатов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7013" marR="27013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Результаты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7013" marR="27013" marT="0" marB="0" anchor="ctr"/>
                </a:tc>
                <a:extLst>
                  <a:ext uri="{0D108BD9-81ED-4DB2-BD59-A6C34878D82A}">
                    <a16:rowId xmlns:a16="http://schemas.microsoft.com/office/drawing/2014/main" val="1269334302"/>
                  </a:ext>
                </a:extLst>
              </a:tr>
              <a:tr h="1811705"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Текущий контроль, помощь обучающимся в коррекции деятельности и поведения на занятиях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50" b="1" i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Первая КК</a:t>
                      </a:r>
                      <a:r>
                        <a:rPr lang="ru-RU" sz="105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: 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1. Применение на занятиях группы методов контроля и коррекции, оказание помощи обучающимся.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2. Применяемые методы позволяют контролировать, помогать обучающимся, корректировать их деятельность и поведение. 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50" b="1" i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Высшая КК</a:t>
                      </a:r>
                      <a:r>
                        <a:rPr lang="ru-RU" sz="105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:  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1. Применение на занятиях группы методов контроля и коррекции, оказание помощи обучающимся. 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2. Применяемые методы позволяют контролировать, помогать обучающимся, корректировать их деятельность и поведение.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50" b="1" i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Первая КК</a:t>
                      </a:r>
                      <a:r>
                        <a:rPr lang="ru-RU" sz="105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: 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1. Наличие системы контроля и коррекции деятельности и поведения обучающихся.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2. Продуктивность работы обучающихся на занятии.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050" b="1" i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Высшая КК</a:t>
                      </a:r>
                      <a:r>
                        <a:rPr lang="ru-RU" sz="105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:  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1. Наличие системы контроля и коррекции деятельности и поведения обучающихся.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2. Продуктивность работы обучающихся на занятии. 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986714722"/>
                  </a:ext>
                </a:extLst>
              </a:tr>
              <a:tr h="3104760"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Разработка мероприятий по модернизации оснащения учебного помещения (кабинета, лаборатории, мастерской, студии, спортивного, танцевального зала), формирование его предметно-пространственной среды, обеспечивающей освоение образовательной программы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50" b="1" i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Первая КК</a:t>
                      </a:r>
                      <a:r>
                        <a:rPr lang="ru-RU" sz="105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: 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1. Разработка и реализация плана оснащения учебного помещения.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2. Формирование предметно-пространственной среды учебного помещения с учетом содержания программы, возрастных особенностей обучающихся.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050" b="1" i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Высшая КК</a:t>
                      </a:r>
                      <a:r>
                        <a:rPr lang="ru-RU" sz="105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:  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1. Разработка и реализация плана оснащения учебного помещения с учетом содержания программы и возрастных особенностей обучающихся.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2. Создание модели развивающей предметно-пространственной среды учебного помещения, обеспечивающей эффективную реализацию образовательной программы.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3. Регулярное пополнение и обновление элементов развивающей предметно-пространственной среды учебного помещения.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4. Побуждение обучающихся к активному использованию материалов развивающей предметно-пространственной среды.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50" b="1" i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Первая КК</a:t>
                      </a:r>
                      <a:r>
                        <a:rPr lang="ru-RU" sz="105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: 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1. Наличие плана оснащения учебного помещения.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2. Наличие плана формирования предметно-пространственной среды учебного помещения.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3. Предметно-пространственная среда соответствует содержанию программы, возрастным особенностям обучающихся. 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050" b="1" i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Высшая КК</a:t>
                      </a:r>
                      <a:r>
                        <a:rPr lang="ru-RU" sz="105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:  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1. Наличие модели развивающей предметно-пространственной среды учебного помещения. 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2. Наличие плана оснащения учебного помещения, модернизации его предметно-пространственной среды. 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3. Предметно-пространственная среда учебного помещения соответствует содержанию программы, возрастным особенностям обучающихся, обеспечивает эффективную реализацию образовательной программы, регулярно обновляется. 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4. Обучающиеся активно используют материалы, элементы предметно-пространственной среды учебного помещения. 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96138831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034165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10412" y="298795"/>
            <a:ext cx="10235052" cy="835413"/>
          </a:xfrm>
        </p:spPr>
        <p:txBody>
          <a:bodyPr>
            <a:noAutofit/>
          </a:bodyPr>
          <a:lstStyle/>
          <a:p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Обобщенная трудовая функция «Преподавание по дополнительным общеобразовательным программам»</a:t>
            </a:r>
            <a:b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Трудовая функция 2. «Организация досуговой деятельности обучающихся в процессе реализации дополнительной общеобразовательной программы» 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3573015"/>
              </p:ext>
            </p:extLst>
          </p:nvPr>
        </p:nvGraphicFramePr>
        <p:xfrm>
          <a:off x="1266094" y="1521070"/>
          <a:ext cx="10700240" cy="462365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764439">
                  <a:extLst>
                    <a:ext uri="{9D8B030D-6E8A-4147-A177-3AD203B41FA5}">
                      <a16:colId xmlns:a16="http://schemas.microsoft.com/office/drawing/2014/main" val="311315822"/>
                    </a:ext>
                  </a:extLst>
                </a:gridCol>
                <a:gridCol w="4419061">
                  <a:extLst>
                    <a:ext uri="{9D8B030D-6E8A-4147-A177-3AD203B41FA5}">
                      <a16:colId xmlns:a16="http://schemas.microsoft.com/office/drawing/2014/main" val="3120800009"/>
                    </a:ext>
                  </a:extLst>
                </a:gridCol>
                <a:gridCol w="4516740">
                  <a:extLst>
                    <a:ext uri="{9D8B030D-6E8A-4147-A177-3AD203B41FA5}">
                      <a16:colId xmlns:a16="http://schemas.microsoft.com/office/drawing/2014/main" val="3502824237"/>
                    </a:ext>
                  </a:extLst>
                </a:gridCol>
              </a:tblGrid>
              <a:tr h="191865"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Трудовые действия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7013" marR="27013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Деятельность по достижению результатов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7013" marR="27013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Результаты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7013" marR="27013" marT="0" marB="0" anchor="ctr"/>
                </a:tc>
                <a:extLst>
                  <a:ext uri="{0D108BD9-81ED-4DB2-BD59-A6C34878D82A}">
                    <a16:rowId xmlns:a16="http://schemas.microsoft.com/office/drawing/2014/main" val="1269334302"/>
                  </a:ext>
                </a:extLst>
              </a:tr>
              <a:tr h="1811705"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Планирование подготовки досуговых мероприятий.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Организация подготовки досуговых мероприятий.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Проведение досуговых мероприятий.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 b="1" i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Первая КК</a:t>
                      </a:r>
                      <a:r>
                        <a:rPr lang="ru-RU" sz="1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: 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1. Планирование, организация и проведение досуговых мероприятий, соответствующих тематике реализуемой образовательной программы.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2. Организация участия обучающихся объединения в проводимых в рамках реализации программы досуговых мероприятиях. 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3. Организация участия обучающихся в досуговых мероприятиях, проводимых в учреждении.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4. Организация участия в мероприятиях обучающихся с ОВЗ (при наличии).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5. Соблюдение при проведении мероприятий принципов </a:t>
                      </a:r>
                      <a:r>
                        <a:rPr lang="ru-RU" sz="11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здоровьесбережения</a:t>
                      </a:r>
                      <a:r>
                        <a:rPr lang="ru-RU" sz="1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, техники безопасности. 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 b="1" i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Высшая КК</a:t>
                      </a:r>
                      <a:r>
                        <a:rPr lang="ru-RU" sz="1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:  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1. Организация и проведение досуговых мероприятий, соответствующих тематике реализуемой образовательной программы.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2. Привлечение обучающихся объединения для планирования, организации и проведения досуговых мероприятий (в рамках реализуемой образовательной программы). 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3. Привлечение внешних партнеров для подготовки, организации и проведения досуговых мероприятий в соответствии с тематикой реализуемой образовательной программы.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4. Организация участия обучающихся в досуговых мероприятиях, проводимых в учреждении, городе и т.д.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5. Организация участия в мероприятиях обучающихся с ОВЗ (при наличии).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6. Соблюдение при проведении мероприятий принципов </a:t>
                      </a:r>
                      <a:r>
                        <a:rPr lang="ru-RU" sz="11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здоровьесбережения</a:t>
                      </a:r>
                      <a:r>
                        <a:rPr lang="ru-RU" sz="1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, техники безопасности.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 b="1" i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Первая КК</a:t>
                      </a:r>
                      <a:r>
                        <a:rPr lang="ru-RU" sz="1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: 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1. Количество и тематика досуговых мероприятий, разработанных в соответствии с содержанием реализуемой образовательной программы.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2. Процент обучающихся, принимающих участие в досуговых мероприятиях, реализуемых в рамках образовательной программы (не менее 50%).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3. Доля обучающихся, принимавших участие в досуговых мероприятиях учреждения (не менее 50%). 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4. Процент участия в мероприятиях обучающихся с ОВЗ (при наличии). 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5. Отсутствие фактов нарушения техники безопасности. 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100" b="1" i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Высшая КК</a:t>
                      </a:r>
                      <a:r>
                        <a:rPr lang="ru-RU" sz="1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:  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1. Количество и тематика досуговых мероприятий, разработанных в соответствии с содержанием реализуемой образовательной программы.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2. Процент обучающихся, принимающих участие в досуговых мероприятиях, реализуемых в рамках образовательной программы (не менее 75%).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3. Доля обучающихся, вовлеченных в планирование, организацию и проведение досуговых мероприятий (в рамках реализуемой образовательной программы).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4. Доля обучающихся, принимавших участие в досуговых мероприятиях, проводимых в учреждении, городе и т.д. (не менее 75%).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5. Количество и тематика досуговых мероприятий, подготовленных и проведенных при участии внешних партнеров. 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6. Процент участия в мероприятиях обучающихся с ОВЗ (при наличии). 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7. Отсутствие фактов нарушения техники безопасности.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98671472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03142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56238" y="298795"/>
            <a:ext cx="10568354" cy="835413"/>
          </a:xfrm>
        </p:spPr>
        <p:txBody>
          <a:bodyPr>
            <a:noAutofit/>
          </a:bodyPr>
          <a:lstStyle/>
          <a:p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Обобщенная трудовая функция «Преподавание по дополнительным общеобразовательным программам»</a:t>
            </a:r>
            <a:b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Трудовая функция 3. «Обеспечение взаимодействия с родителями (законными представителями) обучающихся, осваивающих дополнительную </a:t>
            </a: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Общеобразовательную 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программу, при решении задач обучения и воспитания» 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55195867"/>
              </p:ext>
            </p:extLst>
          </p:nvPr>
        </p:nvGraphicFramePr>
        <p:xfrm>
          <a:off x="1157652" y="1345223"/>
          <a:ext cx="10700240" cy="498903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764439">
                  <a:extLst>
                    <a:ext uri="{9D8B030D-6E8A-4147-A177-3AD203B41FA5}">
                      <a16:colId xmlns:a16="http://schemas.microsoft.com/office/drawing/2014/main" val="311315822"/>
                    </a:ext>
                  </a:extLst>
                </a:gridCol>
                <a:gridCol w="4419061">
                  <a:extLst>
                    <a:ext uri="{9D8B030D-6E8A-4147-A177-3AD203B41FA5}">
                      <a16:colId xmlns:a16="http://schemas.microsoft.com/office/drawing/2014/main" val="3120800009"/>
                    </a:ext>
                  </a:extLst>
                </a:gridCol>
                <a:gridCol w="4516740">
                  <a:extLst>
                    <a:ext uri="{9D8B030D-6E8A-4147-A177-3AD203B41FA5}">
                      <a16:colId xmlns:a16="http://schemas.microsoft.com/office/drawing/2014/main" val="3502824237"/>
                    </a:ext>
                  </a:extLst>
                </a:gridCol>
              </a:tblGrid>
              <a:tr h="191865"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Трудовые действия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7013" marR="27013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Деятельность по достижению результатов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7013" marR="27013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Результаты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7013" marR="27013" marT="0" marB="0" anchor="ctr"/>
                </a:tc>
                <a:extLst>
                  <a:ext uri="{0D108BD9-81ED-4DB2-BD59-A6C34878D82A}">
                    <a16:rowId xmlns:a16="http://schemas.microsoft.com/office/drawing/2014/main" val="1269334302"/>
                  </a:ext>
                </a:extLst>
              </a:tr>
              <a:tr h="1811705"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Планирование взаимодействия с родителями (законными представителями) обучающихся.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Проведение родительских собраний, индивидуальных и групповых встреч (консультаций) с родителями (законными представителями) обучающихся.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Организация совместной деятельности детей и взрослых при проведении занятий и досуговых мероприятий.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Обеспечение в рамках своих полномочий соблюдения прав ребенка, а также прав и ответственности родителей (законных представителей) за воспитание и развитие своих детей.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 b="1" i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Первая КК</a:t>
                      </a:r>
                      <a:r>
                        <a:rPr lang="ru-RU" sz="11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: 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1. Планирование взаимодействия с родителями/законными представителями обучающихся.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2. Изучение запросов родителей/законных представителей обучающихся для проведения встреч, собраний, консультаций. 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3. Проведение собраний и встреч.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4. Вовлечение родителей/законных представителей обучающихся в деятельность объединения.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5. Соблюдение прав ребенка, а также прав и ответственности родителей /законных представителей за воспитание и развитие своих детей.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 b="1" i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Высшая КК</a:t>
                      </a:r>
                      <a:r>
                        <a:rPr lang="ru-RU" sz="11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:  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1. Планирование взаимодействия с родителями/законными представителями обучающихся. 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2. Изучение запросов родителей/законных представителей обучающихся для проведения встреч, собраний, консультаций.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3. Проведение встреч, собраний, консультаций.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4. Вовлечение родителей/законных представителей обучающихся в деятельность объединения.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5. Организация совместной деятельности обучающихся и их родителей/законных представителей в ходе занятий, внеаудиторной деятельности (досуговые, спортивно-массовые мероприятия и т.д.).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6. Соблюдение прав ребенка, а также прав и ответственности родителей /законных представителей за воспитание и развитие своих детей.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 b="1" i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Первая КК</a:t>
                      </a:r>
                      <a:r>
                        <a:rPr lang="ru-RU" sz="1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: 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1. Наличие плана мероприятий по взаимодействию с родителями/законными представителями обучающихся, графика собраний и встреч.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2. Количество и тематика мероприятий, реализуемых в рамках взаимодействия с родителями/законными представителями обучающихся.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3. Доля родителей/законных представителей, вовлеченных в деятельность объединения, характер деятельности родителей.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4. Отсутствие нарушений в части соблюдения прав ребенка, а также прав и ответственности родителей /законных представителей за воспитание и развитие своих детей.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100" b="1" i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Высшая КК</a:t>
                      </a:r>
                      <a:r>
                        <a:rPr lang="ru-RU" sz="1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:  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1. Наличие плана мероприятий по взаимодействию с родителями/законными представителями обучающихся, графика собраний, встреч и консультаций с указанием тематики. 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2. Количество и тематика мероприятий, реализуемых в рамках взаимодействия с родителями. 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3. Доля родителей/законных представителей, вовлеченных в деятельность объединения, характер деятельности родителей. 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4. Количество и тематика занятий и досуговых мероприятий, в рамках которых была организована совместная деятельность обучающихся и их родителей/законных представителей. 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5. Отсутствие нарушений в части соблюдения прав ребенка, а также прав и ответственности родителей /законных представителей за воспитание и развитие своих детей.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98671472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328636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56238" y="298795"/>
            <a:ext cx="10568354" cy="835413"/>
          </a:xfrm>
        </p:spPr>
        <p:txBody>
          <a:bodyPr>
            <a:noAutofit/>
          </a:bodyPr>
          <a:lstStyle/>
          <a:p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Обобщенная трудовая функция «Преподавание по дополнительным общеобразовательным программам»</a:t>
            </a:r>
            <a:b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Трудовая функция 4. «Педагогический контроль и оценка освоения дополнительной общеобразовательной программы»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1682811"/>
              </p:ext>
            </p:extLst>
          </p:nvPr>
        </p:nvGraphicFramePr>
        <p:xfrm>
          <a:off x="1157652" y="1345223"/>
          <a:ext cx="10700240" cy="531136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764439">
                  <a:extLst>
                    <a:ext uri="{9D8B030D-6E8A-4147-A177-3AD203B41FA5}">
                      <a16:colId xmlns:a16="http://schemas.microsoft.com/office/drawing/2014/main" val="311315822"/>
                    </a:ext>
                  </a:extLst>
                </a:gridCol>
                <a:gridCol w="4419061">
                  <a:extLst>
                    <a:ext uri="{9D8B030D-6E8A-4147-A177-3AD203B41FA5}">
                      <a16:colId xmlns:a16="http://schemas.microsoft.com/office/drawing/2014/main" val="3120800009"/>
                    </a:ext>
                  </a:extLst>
                </a:gridCol>
                <a:gridCol w="4516740">
                  <a:extLst>
                    <a:ext uri="{9D8B030D-6E8A-4147-A177-3AD203B41FA5}">
                      <a16:colId xmlns:a16="http://schemas.microsoft.com/office/drawing/2014/main" val="3502824237"/>
                    </a:ext>
                  </a:extLst>
                </a:gridCol>
              </a:tblGrid>
              <a:tr h="191865"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Трудовые действия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7013" marR="27013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Деятельность по достижению результатов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7013" marR="27013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Результаты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7013" marR="27013" marT="0" marB="0" anchor="ctr"/>
                </a:tc>
                <a:extLst>
                  <a:ext uri="{0D108BD9-81ED-4DB2-BD59-A6C34878D82A}">
                    <a16:rowId xmlns:a16="http://schemas.microsoft.com/office/drawing/2014/main" val="1269334302"/>
                  </a:ext>
                </a:extLst>
              </a:tr>
              <a:tr h="1811705"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Контроль и оценка освоения дополнительных общеобразовательных программ, в том числе в рамках установленных форм аттестации (при их наличии).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Анализ и интерпретация результатов педагогического контроля и оценки.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Оценка изменений в уровне подготовленности обучающихся в процессе освоения дополнительной общеобразовательной программы.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 b="1" i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Первая КК</a:t>
                      </a:r>
                      <a:r>
                        <a:rPr lang="ru-RU" sz="1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: 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1. Подбор методов контроля и форм оценки, соответствующих содержанию реализуемой образовательной программы, планируемым результатам, особенностям обучающихся, позволяющих осуществлять количественную и качественную оценку результатов.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2. Оценка групповых/индивидуальных достижений обучающихся при проведении входного, текущего контроля, промежуточной аттестации</a:t>
                      </a: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/итоговой аттестации (в соответствии с формой, утвержденной в образовательной организации).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3. Проведение анализа результатов контроля и оценки.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4. Оценка изменений в уровне подготовленности обучающихся с фиксацией динамики освоения содержания образовательной программы.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 b="1" i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Высшая КК</a:t>
                      </a:r>
                      <a:r>
                        <a:rPr lang="ru-RU" sz="1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:  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1. Разработка системы контроля и оценки, соответствующей содержанию реализуемой образовательной программы, планируемым результатам, особенностям обучающихся, позволяющей осуществлять количественную и качественную оценку результатов.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2. Оценка групповых/индивидуальных достижений обучающихся при проведении входного, текущего контроля, промежуточной аттестации</a:t>
                      </a:r>
                      <a:r>
                        <a:rPr lang="ru-RU" sz="1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/итоговой аттестации (в соответствии с формой, утвержденной в образовательной организации).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3. Проведение анализа и интерпретации результатов контроля и оценки.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4. Оценка изменений в уровне подготовленности обучающихся с фиксацией динамики освоения содержания образовательной программы.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5. Коррекция содержания реализуемой программы по итогам проведения контроля и оценки. 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6. Анализ и коррекция собственной оценочной деятельности.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 b="1" i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Первая КК</a:t>
                      </a:r>
                      <a:r>
                        <a:rPr lang="ru-RU" sz="1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: 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1. Наличие в реализуемой образовательной программе описания методов контроля и форм оценки в соответствии с содержанием, планируемыми результатами.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2. Наличие результатов контроля/аттестации с количественными показателями в %, словесной характеристикой качественных показателей.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3. Наличие анализа результатов контроля и оценки, оценки изменений в уровне подготовки, фиксацией динамики освоения программы (за аттестационный период).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100" b="1" i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Высшая КК</a:t>
                      </a:r>
                      <a:r>
                        <a:rPr lang="ru-RU" sz="1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:  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1. Наличие в реализуемой образовательной программе описания системы контроля и оценки в соответствии с содержанием, планируемыми результатами.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2. Наличие результатов контроля/аттестации с количественными показателями в %, словесной характеристикой качественных показателей.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3. Наличие анализа и интерпретации результатов контроля и оценки, оценки изменений в уровне подготовки, фиксацией динамики освоения программы (за аттестационный период).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4. Наличие описания деятельности по коррекции содержания программы по итогам проведения контроля и оценки. 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5. Наличие описания процесса и результатов коррекции собственной педагогической деятельности.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98671472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262214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Легкий дым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198</TotalTime>
  <Words>7979</Words>
  <Application>Microsoft Office PowerPoint</Application>
  <PresentationFormat>Широкоэкранный</PresentationFormat>
  <Paragraphs>683</Paragraphs>
  <Slides>29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29</vt:i4>
      </vt:variant>
    </vt:vector>
  </HeadingPairs>
  <TitlesOfParts>
    <vt:vector size="36" baseType="lpstr">
      <vt:lpstr>Arial</vt:lpstr>
      <vt:lpstr>Arial Black</vt:lpstr>
      <vt:lpstr>Calibri</vt:lpstr>
      <vt:lpstr>Century Gothic</vt:lpstr>
      <vt:lpstr>Times New Roman</vt:lpstr>
      <vt:lpstr>Wingdings 3</vt:lpstr>
      <vt:lpstr>Легкий дым</vt:lpstr>
      <vt:lpstr>Новые требования к аттестации педагогических работников</vt:lpstr>
      <vt:lpstr>Новые требования построены на основе Профстандартов должностей</vt:lpstr>
      <vt:lpstr>Оценочные процедуры и оценочные средства, используемые в рамках аттестации на квалификационные категории</vt:lpstr>
      <vt:lpstr>Педагог дополнительного образования</vt:lpstr>
      <vt:lpstr>Обобщенная трудовая функция «Преподавание по дополнительным общеобразовательным программам» Трудовая функция 1. «Организация деятельности обучающихся, направленной на освоение дополнительной общеобразовательной программы»</vt:lpstr>
      <vt:lpstr>Обобщенная трудовая функция «Преподавание по дополнительным общеобразовательным программам» Трудовая функция 1. «Организация деятельности обучающихся, направленной на освоение дополнительной общеобразовательной программы»</vt:lpstr>
      <vt:lpstr>Обобщенная трудовая функция «Преподавание по дополнительным общеобразовательным программам» Трудовая функция 2. «Организация досуговой деятельности обучающихся в процессе реализации дополнительной общеобразовательной программы» </vt:lpstr>
      <vt:lpstr>Обобщенная трудовая функция «Преподавание по дополнительным общеобразовательным программам» Трудовая функция 3. «Обеспечение взаимодействия с родителями (законными представителями) обучающихся, осваивающих дополнительную Общеобразовательную программу, при решении задач обучения и воспитания» </vt:lpstr>
      <vt:lpstr>Обобщенная трудовая функция «Преподавание по дополнительным общеобразовательным программам» Трудовая функция 4. «Педагогический контроль и оценка освоения дополнительной общеобразовательной программы»  </vt:lpstr>
      <vt:lpstr>Обобщенная трудовая функция «Преподавание по дополнительным общеобразовательным программам» Трудовая функция 5. «Разработка программно-методического обеспечения реализации дополнительной общеобразовательной программы»  </vt:lpstr>
      <vt:lpstr>Обобщенная трудовая функция «Преподавание по дополнительным общеобразовательным программам» Трудовая функция 5. «Разработка программно-методического обеспечения реализации дополнительной общеобразовательной программы»  </vt:lpstr>
      <vt:lpstr>Профессиональное развитие </vt:lpstr>
      <vt:lpstr>Дополнительные критерии и показатели</vt:lpstr>
      <vt:lpstr>Технологическая карта занятия ПДО</vt:lpstr>
      <vt:lpstr>Педагог дополнительного образования</vt:lpstr>
      <vt:lpstr>Педагог дополнительного образования</vt:lpstr>
      <vt:lpstr>Методист </vt:lpstr>
      <vt:lpstr>Методист </vt:lpstr>
      <vt:lpstr>Методист </vt:lpstr>
      <vt:lpstr>Методист </vt:lpstr>
      <vt:lpstr>Методист </vt:lpstr>
      <vt:lpstr>Методист </vt:lpstr>
      <vt:lpstr>Методист </vt:lpstr>
      <vt:lpstr>Методист </vt:lpstr>
      <vt:lpstr>Методист. Профессиональное развитие </vt:lpstr>
      <vt:lpstr>Методист. Дополнительные критерии и показатели</vt:lpstr>
      <vt:lpstr>Методист. Практическая разработка</vt:lpstr>
      <vt:lpstr>ОБЩЕЕ – ЧЕК-ЛИСТЫ ДЛЯ САМООЦЕНКИ</vt:lpstr>
      <vt:lpstr>ПОЛЕЗНЫЕ ССЫЛКИ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Новые требования к аттестации педагогических работников</dc:title>
  <dc:creator>user</dc:creator>
  <cp:lastModifiedBy>user</cp:lastModifiedBy>
  <cp:revision>27</cp:revision>
  <dcterms:created xsi:type="dcterms:W3CDTF">2024-11-05T09:22:06Z</dcterms:created>
  <dcterms:modified xsi:type="dcterms:W3CDTF">2024-11-06T10:52:59Z</dcterms:modified>
</cp:coreProperties>
</file>