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8D52DD5-B134-4962-BA2F-54BC96169706}" type="datetimeFigureOut">
              <a:rPr lang="ru-RU" smtClean="0"/>
              <a:t>25.05.2024</a:t>
            </a:fld>
            <a:endParaRPr lang="ru-RU"/>
          </a:p>
        </p:txBody>
      </p:sp>
      <p:sp>
        <p:nvSpPr>
          <p:cNvPr id="5" name="Footer Placeholder 4"/>
          <p:cNvSpPr>
            <a:spLocks noGrp="1"/>
          </p:cNvSpPr>
          <p:nvPr>
            <p:ph type="ftr" sz="quarter" idx="11"/>
          </p:nvPr>
        </p:nvSpPr>
        <p:spPr/>
        <p:txBody>
          <a:bodyPr/>
          <a:lstStyle/>
          <a:p>
            <a:endParaRPr lang="ru-RU"/>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2DF43662-E5B3-41B7-A3C9-D543A4896F34}" type="slidenum">
              <a:rPr lang="ru-RU" smtClean="0"/>
              <a:t>‹#›</a:t>
            </a:fld>
            <a:endParaRPr lang="ru-RU"/>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ru-RU" smtClean="0"/>
              <a:t>Образец заголовка</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8D52DD5-B134-4962-BA2F-54BC96169706}" type="datetimeFigureOut">
              <a:rPr lang="ru-RU" smtClean="0"/>
              <a:t>25.05.2024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F43662-E5B3-41B7-A3C9-D543A4896F34}"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58D52DD5-B134-4962-BA2F-54BC96169706}" type="datetimeFigureOut">
              <a:rPr lang="ru-RU" smtClean="0"/>
              <a:t>25.05.2024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F43662-E5B3-41B7-A3C9-D543A4896F34}"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58D52DD5-B134-4962-BA2F-54BC96169706}" type="datetimeFigureOut">
              <a:rPr lang="ru-RU" smtClean="0"/>
              <a:t>25.05.2024</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F43662-E5B3-41B7-A3C9-D543A4896F34}"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58D52DD5-B134-4962-BA2F-54BC96169706}" type="datetimeFigureOut">
              <a:rPr lang="ru-RU" smtClean="0"/>
              <a:t>25.05.2024</a:t>
            </a:fld>
            <a:endParaRPr lang="ru-RU"/>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2DF43662-E5B3-41B7-A3C9-D543A4896F34}" type="slidenum">
              <a:rPr lang="ru-RU" smtClean="0"/>
              <a:t>‹#›</a:t>
            </a:fld>
            <a:endParaRPr lang="ru-RU"/>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ru-RU" smtClean="0"/>
              <a:t>Образец заголовка</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ru-RU" smtClean="0"/>
              <a:t>Образец заголовка</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8D52DD5-B134-4962-BA2F-54BC96169706}" type="datetimeFigureOut">
              <a:rPr lang="ru-RU" smtClean="0"/>
              <a:t>25.05.2024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F43662-E5B3-41B7-A3C9-D543A4896F34}"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58D52DD5-B134-4962-BA2F-54BC96169706}" type="datetimeFigureOut">
              <a:rPr lang="ru-RU" smtClean="0"/>
              <a:t>25.05.2024</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2DF43662-E5B3-41B7-A3C9-D543A4896F34}"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Date Placeholder 2"/>
          <p:cNvSpPr>
            <a:spLocks noGrp="1"/>
          </p:cNvSpPr>
          <p:nvPr>
            <p:ph type="dt" sz="half" idx="10"/>
          </p:nvPr>
        </p:nvSpPr>
        <p:spPr/>
        <p:txBody>
          <a:bodyPr/>
          <a:lstStyle/>
          <a:p>
            <a:fld id="{58D52DD5-B134-4962-BA2F-54BC96169706}" type="datetimeFigureOut">
              <a:rPr lang="ru-RU" smtClean="0"/>
              <a:t>25.05.2024</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2DF43662-E5B3-41B7-A3C9-D543A4896F34}"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58D52DD5-B134-4962-BA2F-54BC96169706}" type="datetimeFigureOut">
              <a:rPr lang="ru-RU" smtClean="0"/>
              <a:t>25.05.2024</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2DF43662-E5B3-41B7-A3C9-D543A4896F34}"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58D52DD5-B134-4962-BA2F-54BC96169706}" type="datetimeFigureOut">
              <a:rPr lang="ru-RU" smtClean="0"/>
              <a:t>25.05.2024</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2DF43662-E5B3-41B7-A3C9-D543A4896F34}" type="slidenum">
              <a:rPr lang="ru-RU" smtClean="0"/>
              <a:t>‹#›</a:t>
            </a:fld>
            <a:endParaRPr lang="ru-RU"/>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5" name="Date Placeholder 4"/>
          <p:cNvSpPr>
            <a:spLocks noGrp="1"/>
          </p:cNvSpPr>
          <p:nvPr>
            <p:ph type="dt" sz="half" idx="10"/>
          </p:nvPr>
        </p:nvSpPr>
        <p:spPr/>
        <p:txBody>
          <a:bodyPr/>
          <a:lstStyle/>
          <a:p>
            <a:fld id="{58D52DD5-B134-4962-BA2F-54BC96169706}" type="datetimeFigureOut">
              <a:rPr lang="ru-RU" smtClean="0"/>
              <a:t>25.05.2024</a:t>
            </a:fld>
            <a:endParaRPr lang="ru-RU"/>
          </a:p>
        </p:txBody>
      </p:sp>
      <p:sp>
        <p:nvSpPr>
          <p:cNvPr id="7" name="Slide Number Placeholder 6"/>
          <p:cNvSpPr>
            <a:spLocks noGrp="1"/>
          </p:cNvSpPr>
          <p:nvPr>
            <p:ph type="sldNum" sz="quarter" idx="12"/>
          </p:nvPr>
        </p:nvSpPr>
        <p:spPr/>
        <p:txBody>
          <a:bodyPr/>
          <a:lstStyle/>
          <a:p>
            <a:fld id="{2DF43662-E5B3-41B7-A3C9-D543A4896F34}" type="slidenum">
              <a:rPr lang="ru-RU" smtClean="0"/>
              <a:t>‹#›</a:t>
            </a:fld>
            <a:endParaRPr lang="ru-RU"/>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ru-RU"/>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ru-RU" smtClean="0"/>
              <a:t>Образец заголовка</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58D52DD5-B134-4962-BA2F-54BC96169706}" type="datetimeFigureOut">
              <a:rPr lang="ru-RU" smtClean="0"/>
              <a:t>25.05.2024</a:t>
            </a:fld>
            <a:endParaRPr lang="ru-RU"/>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ru-RU"/>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2DF43662-E5B3-41B7-A3C9-D543A4896F34}" type="slidenum">
              <a:rPr lang="ru-RU" smtClean="0"/>
              <a:t>‹#›</a:t>
            </a:fld>
            <a:endParaRPr lang="ru-RU"/>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fontScale="70000" lnSpcReduction="20000"/>
          </a:bodyPr>
          <a:lstStyle/>
          <a:p>
            <a:r>
              <a:rPr lang="ru-RU" dirty="0" err="1" smtClean="0"/>
              <a:t>Каныштарова</a:t>
            </a:r>
            <a:r>
              <a:rPr lang="ru-RU" dirty="0" smtClean="0"/>
              <a:t> Ксения, </a:t>
            </a:r>
          </a:p>
          <a:p>
            <a:r>
              <a:rPr lang="ru-RU" dirty="0" smtClean="0"/>
              <a:t>группа 3 </a:t>
            </a:r>
            <a:r>
              <a:rPr lang="ru-RU" dirty="0" err="1" smtClean="0"/>
              <a:t>учп</a:t>
            </a:r>
            <a:r>
              <a:rPr lang="ru-RU" dirty="0" smtClean="0"/>
              <a:t> (1 подгруппа)</a:t>
            </a:r>
            <a:endParaRPr lang="ru-RU" dirty="0"/>
          </a:p>
        </p:txBody>
      </p:sp>
      <p:sp>
        <p:nvSpPr>
          <p:cNvPr id="2" name="Заголовок 1"/>
          <p:cNvSpPr>
            <a:spLocks noGrp="1"/>
          </p:cNvSpPr>
          <p:nvPr>
            <p:ph type="ctrTitle"/>
          </p:nvPr>
        </p:nvSpPr>
        <p:spPr/>
        <p:txBody>
          <a:bodyPr/>
          <a:lstStyle/>
          <a:p>
            <a:r>
              <a:rPr lang="ru-RU" dirty="0" smtClean="0"/>
              <a:t>Начало движения и маневрирование</a:t>
            </a:r>
            <a:endParaRPr lang="ru-RU" dirty="0"/>
          </a:p>
        </p:txBody>
      </p:sp>
      <p:sp>
        <p:nvSpPr>
          <p:cNvPr id="4" name="TextBox 3"/>
          <p:cNvSpPr txBox="1"/>
          <p:nvPr/>
        </p:nvSpPr>
        <p:spPr>
          <a:xfrm>
            <a:off x="7740352" y="3717032"/>
            <a:ext cx="864096" cy="1477328"/>
          </a:xfrm>
          <a:prstGeom prst="rect">
            <a:avLst/>
          </a:prstGeom>
          <a:noFill/>
        </p:spPr>
        <p:txBody>
          <a:bodyPr wrap="square" rtlCol="0">
            <a:spAutoFit/>
          </a:bodyPr>
          <a:lstStyle/>
          <a:p>
            <a:r>
              <a:rPr lang="ru-RU" dirty="0" smtClean="0"/>
              <a:t>2023-2024 учеб-</a:t>
            </a:r>
            <a:r>
              <a:rPr lang="ru-RU" dirty="0" err="1" smtClean="0"/>
              <a:t>ный</a:t>
            </a:r>
            <a:r>
              <a:rPr lang="ru-RU" dirty="0" smtClean="0"/>
              <a:t> год</a:t>
            </a:r>
            <a:endParaRPr lang="ru-RU" dirty="0"/>
          </a:p>
        </p:txBody>
      </p:sp>
    </p:spTree>
    <p:extLst>
      <p:ext uri="{BB962C8B-B14F-4D97-AF65-F5344CB8AC3E}">
        <p14:creationId xmlns:p14="http://schemas.microsoft.com/office/powerpoint/2010/main" val="35120411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77814" y="255486"/>
            <a:ext cx="8669684" cy="1754326"/>
          </a:xfrm>
          <a:prstGeom prst="rect">
            <a:avLst/>
          </a:prstGeom>
          <a:noFill/>
        </p:spPr>
        <p:txBody>
          <a:bodyPr wrap="square" rtlCol="0">
            <a:spAutoFit/>
          </a:bodyPr>
          <a:lstStyle/>
          <a:p>
            <a:r>
              <a:rPr lang="ru-RU" dirty="0"/>
              <a:t>Перед началом движения, перестроением, поворотом (разворотом) и остановкой водитель обязан подавать сигналы световыми указателями поворота соответствующего направления, а если они отсутствуют или неисправны - рукой. При выполнении маневра не должны создаваться опасность для движения, а также помехи другим участникам дорожного движения.</a:t>
            </a:r>
          </a:p>
        </p:txBody>
      </p:sp>
      <p:sp>
        <p:nvSpPr>
          <p:cNvPr id="6" name="TextBox 5"/>
          <p:cNvSpPr txBox="1"/>
          <p:nvPr/>
        </p:nvSpPr>
        <p:spPr>
          <a:xfrm>
            <a:off x="4929056" y="2009812"/>
            <a:ext cx="3906347" cy="3970318"/>
          </a:xfrm>
          <a:prstGeom prst="rect">
            <a:avLst/>
          </a:prstGeom>
          <a:noFill/>
        </p:spPr>
        <p:txBody>
          <a:bodyPr wrap="square" rtlCol="0">
            <a:spAutoFit/>
          </a:bodyPr>
          <a:lstStyle/>
          <a:p>
            <a:pPr algn="r"/>
            <a:r>
              <a:rPr lang="ru-RU" dirty="0"/>
              <a:t>Сигналу левого поворота (разворота) соответствует вытянутая в сторону левая рука либо правая, вытянутая в сторону и согнутая в локте под прямым углом вверх. Сигналу правого поворота соответствует вытянутая в сторону правая рука либо левая, вытянутая в сторону и согнутая в локте под прямым углом вверх. Сигнал торможения подается поднятой вверх левой или правой рукой</a:t>
            </a:r>
          </a:p>
        </p:txBody>
      </p:sp>
      <p:pic>
        <p:nvPicPr>
          <p:cNvPr id="10" name="Рисунок 9"/>
          <p:cNvPicPr>
            <a:picLocks noChangeAspect="1"/>
          </p:cNvPicPr>
          <p:nvPr/>
        </p:nvPicPr>
        <p:blipFill rotWithShape="1">
          <a:blip r:embed="rId2">
            <a:extLst>
              <a:ext uri="{28A0092B-C50C-407E-A947-70E740481C1C}">
                <a14:useLocalDpi xmlns:a14="http://schemas.microsoft.com/office/drawing/2010/main" val="0"/>
              </a:ext>
            </a:extLst>
          </a:blip>
          <a:srcRect l="9800" t="17221" r="11714" b="35"/>
          <a:stretch/>
        </p:blipFill>
        <p:spPr>
          <a:xfrm>
            <a:off x="323528" y="2204864"/>
            <a:ext cx="4605529" cy="3750461"/>
          </a:xfrm>
          <a:prstGeom prst="rect">
            <a:avLst/>
          </a:prstGeom>
        </p:spPr>
      </p:pic>
    </p:spTree>
    <p:extLst>
      <p:ext uri="{BB962C8B-B14F-4D97-AF65-F5344CB8AC3E}">
        <p14:creationId xmlns:p14="http://schemas.microsoft.com/office/powerpoint/2010/main" val="188443564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38266" y="260648"/>
            <a:ext cx="8222166" cy="1754326"/>
          </a:xfrm>
          <a:prstGeom prst="rect">
            <a:avLst/>
          </a:prstGeom>
          <a:noFill/>
        </p:spPr>
        <p:txBody>
          <a:bodyPr wrap="square" rtlCol="0">
            <a:spAutoFit/>
          </a:bodyPr>
          <a:lstStyle/>
          <a:p>
            <a:r>
              <a:rPr lang="ru-RU" dirty="0"/>
              <a:t>Подача сигнала указателями поворота или рукой должна производиться заблаговременно до начала выполнения маневра и прекращаться немедленно после его завершения (подача сигнала рукой может быть закончена непосредственно перед выполнением маневра). При этом сигнал не должен вводить в заблуждение других участников движения.</a:t>
            </a:r>
          </a:p>
        </p:txBody>
      </p:sp>
      <p:sp>
        <p:nvSpPr>
          <p:cNvPr id="3" name="TextBox 2"/>
          <p:cNvSpPr txBox="1"/>
          <p:nvPr/>
        </p:nvSpPr>
        <p:spPr>
          <a:xfrm>
            <a:off x="238266" y="2132856"/>
            <a:ext cx="8222166" cy="3693319"/>
          </a:xfrm>
          <a:prstGeom prst="rect">
            <a:avLst/>
          </a:prstGeom>
          <a:noFill/>
        </p:spPr>
        <p:txBody>
          <a:bodyPr wrap="square" rtlCol="0">
            <a:spAutoFit/>
          </a:bodyPr>
          <a:lstStyle/>
          <a:p>
            <a:r>
              <a:rPr lang="ru-RU" dirty="0"/>
              <a:t>При выезде на дорогу с прилегающей территории водитель должен уступить дорогу транспортным средствам, лицам, использующим для передвижения средства индивидуальной мобильности, и пешеходам, движущимся по ней, а при съезде с дороги - пешеходам, велосипедистам и лицам, использующим для передвижения средства индивидуальной мобильности, путь движения которых он пересекает.  </a:t>
            </a:r>
            <a:endParaRPr lang="en-US" dirty="0" smtClean="0"/>
          </a:p>
          <a:p>
            <a:endParaRPr lang="en-US" dirty="0" smtClean="0"/>
          </a:p>
          <a:p>
            <a:r>
              <a:rPr lang="ru-RU" dirty="0"/>
              <a:t>При перестроении водитель должен уступить дорогу транспортным средствам, движущимся попутно без изменения направления движения. При одновременном перестроении транспортных средств, движущихся попутно, водитель должен уступить дорогу транспортному средству, находящемуся справа.</a:t>
            </a:r>
          </a:p>
        </p:txBody>
      </p:sp>
    </p:spTree>
    <p:extLst>
      <p:ext uri="{BB962C8B-B14F-4D97-AF65-F5344CB8AC3E}">
        <p14:creationId xmlns:p14="http://schemas.microsoft.com/office/powerpoint/2010/main" val="7769849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260648"/>
            <a:ext cx="7992887" cy="1477328"/>
          </a:xfrm>
          <a:prstGeom prst="rect">
            <a:avLst/>
          </a:prstGeom>
          <a:noFill/>
        </p:spPr>
        <p:txBody>
          <a:bodyPr wrap="square" rtlCol="0">
            <a:spAutoFit/>
          </a:bodyPr>
          <a:lstStyle/>
          <a:p>
            <a:r>
              <a:rPr lang="ru-RU" dirty="0"/>
              <a:t>При перестроении водитель должен уступить дорогу транспортным средствам, движущимся попутно без изменения направления движения. При одновременном перестроении транспортных средств, движущихся попутно, водитель должен уступить дорогу транспортному средству, находящемуся справа.</a:t>
            </a:r>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536" y="1754125"/>
            <a:ext cx="8208912" cy="4774414"/>
          </a:xfrm>
          <a:prstGeom prst="rect">
            <a:avLst/>
          </a:prstGeom>
        </p:spPr>
      </p:pic>
    </p:spTree>
    <p:extLst>
      <p:ext uri="{BB962C8B-B14F-4D97-AF65-F5344CB8AC3E}">
        <p14:creationId xmlns:p14="http://schemas.microsoft.com/office/powerpoint/2010/main" val="2474574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19" y="332654"/>
            <a:ext cx="7185215" cy="3416320"/>
          </a:xfrm>
          <a:prstGeom prst="rect">
            <a:avLst/>
          </a:prstGeom>
          <a:noFill/>
        </p:spPr>
        <p:txBody>
          <a:bodyPr wrap="square" rtlCol="0">
            <a:spAutoFit/>
          </a:bodyPr>
          <a:lstStyle/>
          <a:p>
            <a:r>
              <a:rPr lang="ru-RU" dirty="0"/>
              <a:t>Перед поворотом направо, налево или разворотом водитель обязан заблаговременно занять соответствующее крайнее положение на проезжей части, предназначенной для движения в данном направлении, кроме случаев, когда совершается поворот при въезде на перекресток, где организовано круговое движение.</a:t>
            </a:r>
          </a:p>
          <a:p>
            <a:r>
              <a:rPr lang="ru-RU" dirty="0"/>
              <a:t>При наличии слева трамвайных путей попутного направления, расположенных на одном уровне с проезжей частью, поворот налево и разворот должны выполняться с них, если знаками </a:t>
            </a:r>
            <a:r>
              <a:rPr lang="ru-RU" dirty="0" smtClean="0"/>
              <a:t>5.15</a:t>
            </a:r>
            <a:r>
              <a:rPr lang="en-US" dirty="0" smtClean="0"/>
              <a:t>.1</a:t>
            </a:r>
            <a:r>
              <a:rPr lang="ru-RU" dirty="0"/>
              <a:t> или </a:t>
            </a:r>
            <a:r>
              <a:rPr lang="ru-RU" dirty="0" smtClean="0"/>
              <a:t>5.15.2</a:t>
            </a:r>
            <a:r>
              <a:rPr lang="en-US" dirty="0"/>
              <a:t> </a:t>
            </a:r>
            <a:r>
              <a:rPr lang="ru-RU" dirty="0" smtClean="0"/>
              <a:t>либо </a:t>
            </a:r>
            <a:r>
              <a:rPr lang="ru-RU" dirty="0"/>
              <a:t>разметкой </a:t>
            </a:r>
            <a:r>
              <a:rPr lang="ru-RU" dirty="0" smtClean="0"/>
              <a:t>1</a:t>
            </a:r>
            <a:r>
              <a:rPr lang="en-US" dirty="0" smtClean="0"/>
              <a:t>.</a:t>
            </a:r>
            <a:r>
              <a:rPr lang="ru-RU" dirty="0" smtClean="0"/>
              <a:t>18</a:t>
            </a:r>
            <a:r>
              <a:rPr lang="en-US" dirty="0" smtClean="0"/>
              <a:t> </a:t>
            </a:r>
            <a:r>
              <a:rPr lang="ru-RU" dirty="0" smtClean="0"/>
              <a:t>не </a:t>
            </a:r>
            <a:r>
              <a:rPr lang="ru-RU" dirty="0"/>
              <a:t>предписан иной порядок движения. При этом не должно создаваться помех </a:t>
            </a:r>
            <a:r>
              <a:rPr lang="ru-RU" dirty="0" smtClean="0"/>
              <a:t>трамваю. </a:t>
            </a:r>
            <a:endParaRPr lang="ru-RU" dirty="0"/>
          </a:p>
        </p:txBody>
      </p:sp>
      <p:pic>
        <p:nvPicPr>
          <p:cNvPr id="6" name="Рисунок 5"/>
          <p:cNvPicPr>
            <a:picLocks noChangeAspect="1"/>
          </p:cNvPicPr>
          <p:nvPr/>
        </p:nvPicPr>
        <p:blipFill rotWithShape="1">
          <a:blip r:embed="rId2">
            <a:extLst>
              <a:ext uri="{28A0092B-C50C-407E-A947-70E740481C1C}">
                <a14:useLocalDpi xmlns:a14="http://schemas.microsoft.com/office/drawing/2010/main" val="0"/>
              </a:ext>
            </a:extLst>
          </a:blip>
          <a:srcRect t="3347" r="1305" b="18723"/>
          <a:stretch/>
        </p:blipFill>
        <p:spPr>
          <a:xfrm>
            <a:off x="257753" y="3861048"/>
            <a:ext cx="8408215" cy="2607631"/>
          </a:xfrm>
          <a:prstGeom prst="rect">
            <a:avLst/>
          </a:prstGeom>
        </p:spPr>
      </p:pic>
    </p:spTree>
    <p:extLst>
      <p:ext uri="{BB962C8B-B14F-4D97-AF65-F5344CB8AC3E}">
        <p14:creationId xmlns:p14="http://schemas.microsoft.com/office/powerpoint/2010/main" val="3142633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8424936" cy="5632311"/>
          </a:xfrm>
          <a:prstGeom prst="rect">
            <a:avLst/>
          </a:prstGeom>
          <a:noFill/>
        </p:spPr>
        <p:txBody>
          <a:bodyPr wrap="square" rtlCol="0">
            <a:spAutoFit/>
          </a:bodyPr>
          <a:lstStyle/>
          <a:p>
            <a:r>
              <a:rPr lang="ru-RU" dirty="0"/>
              <a:t>Поворот должен осуществляться таким образом, чтобы при выезде с пересечения проезжих частей транспортное средство не оказалось на стороне встречного движения.</a:t>
            </a:r>
          </a:p>
          <a:p>
            <a:r>
              <a:rPr lang="ru-RU" dirty="0"/>
              <a:t>При повороте направо транспортное средство должно двигаться по возможности ближе к правому краю проезжей части.</a:t>
            </a:r>
          </a:p>
          <a:p>
            <a:endParaRPr lang="ru-RU" dirty="0" smtClean="0"/>
          </a:p>
          <a:p>
            <a:r>
              <a:rPr lang="ru-RU" dirty="0"/>
              <a:t>При повороте налево или развороте вне перекрестка водитель безрельсового транспортного средства обязан уступить дорогу встречным транспортным средствам и трамваю попутного направления.</a:t>
            </a:r>
          </a:p>
          <a:p>
            <a:r>
              <a:rPr lang="ru-RU" dirty="0"/>
              <a:t>Если при развороте вне перекрестка ширина проезжей части недостаточна для выполнения маневра из крайнего левого положения, его допускается производить от правого края проезжей части (с правой обочины). При этом водитель должен уступить дорогу попутным и встречным транспортным средствам.</a:t>
            </a:r>
          </a:p>
          <a:p>
            <a:endParaRPr lang="ru-RU" dirty="0" smtClean="0"/>
          </a:p>
          <a:p>
            <a:r>
              <a:rPr lang="ru-RU" dirty="0"/>
              <a:t>В случаях, когда траектории движения транспортных средств пересекаются, а очередность проезда не оговорена Правилами, дорогу должен уступить водитель, к которому транспортное средство приближается справа.</a:t>
            </a:r>
          </a:p>
        </p:txBody>
      </p:sp>
    </p:spTree>
    <p:extLst>
      <p:ext uri="{BB962C8B-B14F-4D97-AF65-F5344CB8AC3E}">
        <p14:creationId xmlns:p14="http://schemas.microsoft.com/office/powerpoint/2010/main" val="1591372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51520" y="332656"/>
            <a:ext cx="8712968" cy="2031325"/>
          </a:xfrm>
          <a:prstGeom prst="rect">
            <a:avLst/>
          </a:prstGeom>
          <a:noFill/>
        </p:spPr>
        <p:txBody>
          <a:bodyPr wrap="square" rtlCol="0">
            <a:spAutoFit/>
          </a:bodyPr>
          <a:lstStyle/>
          <a:p>
            <a:r>
              <a:rPr lang="ru-RU" dirty="0"/>
              <a:t>При наличии полосы торможения водитель, намеревающийся повернуть, должен своевременно перестроиться на эту полосу и снижать скорость только на ней</a:t>
            </a:r>
            <a:r>
              <a:rPr lang="ru-RU" dirty="0" smtClean="0"/>
              <a:t>.</a:t>
            </a:r>
            <a:endParaRPr lang="ru-RU" dirty="0"/>
          </a:p>
          <a:p>
            <a:r>
              <a:rPr lang="ru-RU" dirty="0"/>
              <a:t>При наличии в месте въезда на дорогу полосы разгона водитель должен двигаться по ней и перестраиваться на соседнюю полосу, уступая дорогу транспортным средствам, движущимся по этой дороге.</a:t>
            </a:r>
          </a:p>
          <a:p>
            <a:endParaRPr lang="ru-RU" dirty="0"/>
          </a:p>
        </p:txBody>
      </p:sp>
      <p:pic>
        <p:nvPicPr>
          <p:cNvPr id="3" name="Рисунок 2"/>
          <p:cNvPicPr>
            <a:picLocks noChangeAspect="1"/>
          </p:cNvPicPr>
          <p:nvPr/>
        </p:nvPicPr>
        <p:blipFill rotWithShape="1">
          <a:blip r:embed="rId2">
            <a:extLst>
              <a:ext uri="{28A0092B-C50C-407E-A947-70E740481C1C}">
                <a14:useLocalDpi xmlns:a14="http://schemas.microsoft.com/office/drawing/2010/main" val="0"/>
              </a:ext>
            </a:extLst>
          </a:blip>
          <a:srcRect l="8628" t="31365" r="5940" b="12567"/>
          <a:stretch/>
        </p:blipFill>
        <p:spPr>
          <a:xfrm>
            <a:off x="611560" y="2363980"/>
            <a:ext cx="7920880" cy="3898771"/>
          </a:xfrm>
          <a:prstGeom prst="rect">
            <a:avLst/>
          </a:prstGeom>
        </p:spPr>
      </p:pic>
    </p:spTree>
    <p:extLst>
      <p:ext uri="{BB962C8B-B14F-4D97-AF65-F5344CB8AC3E}">
        <p14:creationId xmlns:p14="http://schemas.microsoft.com/office/powerpoint/2010/main" val="41704505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332657"/>
            <a:ext cx="8496944" cy="4524315"/>
          </a:xfrm>
          <a:prstGeom prst="rect">
            <a:avLst/>
          </a:prstGeom>
          <a:noFill/>
        </p:spPr>
        <p:txBody>
          <a:bodyPr wrap="square" rtlCol="0">
            <a:spAutoFit/>
          </a:bodyPr>
          <a:lstStyle/>
          <a:p>
            <a:r>
              <a:rPr lang="ru-RU" dirty="0"/>
              <a:t>Разворот запрещается:</a:t>
            </a:r>
          </a:p>
          <a:p>
            <a:r>
              <a:rPr lang="ru-RU" dirty="0" smtClean="0"/>
              <a:t>- на </a:t>
            </a:r>
            <a:r>
              <a:rPr lang="ru-RU" dirty="0"/>
              <a:t>пешеходных переходах;</a:t>
            </a:r>
          </a:p>
          <a:p>
            <a:r>
              <a:rPr lang="ru-RU" dirty="0" smtClean="0"/>
              <a:t>- в </a:t>
            </a:r>
            <a:r>
              <a:rPr lang="ru-RU" dirty="0"/>
              <a:t>тоннелях</a:t>
            </a:r>
          </a:p>
          <a:p>
            <a:r>
              <a:rPr lang="ru-RU" dirty="0" smtClean="0"/>
              <a:t>- на </a:t>
            </a:r>
            <a:r>
              <a:rPr lang="ru-RU" dirty="0"/>
              <a:t>мостах, путепроводах, эстакадах и под ними</a:t>
            </a:r>
          </a:p>
          <a:p>
            <a:r>
              <a:rPr lang="ru-RU" dirty="0" smtClean="0"/>
              <a:t>- на </a:t>
            </a:r>
            <a:r>
              <a:rPr lang="ru-RU" dirty="0"/>
              <a:t>железнодорожных переездах</a:t>
            </a:r>
          </a:p>
          <a:p>
            <a:r>
              <a:rPr lang="ru-RU" dirty="0" smtClean="0"/>
              <a:t>- в </a:t>
            </a:r>
            <a:r>
              <a:rPr lang="ru-RU" dirty="0"/>
              <a:t>местах с видимостью дороги хотя бы в одном направлении менее 100 м</a:t>
            </a:r>
          </a:p>
          <a:p>
            <a:r>
              <a:rPr lang="ru-RU" dirty="0" smtClean="0"/>
              <a:t>- в </a:t>
            </a:r>
            <a:r>
              <a:rPr lang="ru-RU" dirty="0"/>
              <a:t>местах остановок маршрутных транспортных средств.</a:t>
            </a:r>
          </a:p>
          <a:p>
            <a:endParaRPr lang="ru-RU" dirty="0" smtClean="0"/>
          </a:p>
          <a:p>
            <a:r>
              <a:rPr lang="ru-RU" dirty="0"/>
              <a:t>Движение транспортного средства задним ходом разрешается при условии, что этот маневр будет безопасен и не создаст помех другим участникам движения. При необходимости водитель должен прибегнуть к помощи других лиц.</a:t>
            </a:r>
          </a:p>
          <a:p>
            <a:r>
              <a:rPr lang="ru-RU" dirty="0"/>
              <a:t>Движение задним ходом запрещается на перекрестках и в местах, где запрещен разворот</a:t>
            </a:r>
          </a:p>
          <a:p>
            <a:endParaRPr lang="ru-RU" dirty="0"/>
          </a:p>
        </p:txBody>
      </p:sp>
    </p:spTree>
    <p:extLst>
      <p:ext uri="{BB962C8B-B14F-4D97-AF65-F5344CB8AC3E}">
        <p14:creationId xmlns:p14="http://schemas.microsoft.com/office/powerpoint/2010/main" val="3150531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Аптека">
  <a:themeElements>
    <a:clrScheme name="Аптека">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Аптека">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107</TotalTime>
  <Words>548</Words>
  <Application>Microsoft Office PowerPoint</Application>
  <PresentationFormat>Экран (4:3)</PresentationFormat>
  <Paragraphs>32</Paragraphs>
  <Slides>8</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8</vt:i4>
      </vt:variant>
    </vt:vector>
  </HeadingPairs>
  <TitlesOfParts>
    <vt:vector size="12" baseType="lpstr">
      <vt:lpstr>Arial</vt:lpstr>
      <vt:lpstr>Book Antiqua</vt:lpstr>
      <vt:lpstr>Century Gothic</vt:lpstr>
      <vt:lpstr>Аптека</vt:lpstr>
      <vt:lpstr>Начало движения и маневрирование</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Home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Начало движения и маневрирование</dc:title>
  <dc:creator>Kanysh</dc:creator>
  <cp:lastModifiedBy>user</cp:lastModifiedBy>
  <cp:revision>10</cp:revision>
  <dcterms:created xsi:type="dcterms:W3CDTF">2024-03-21T13:40:49Z</dcterms:created>
  <dcterms:modified xsi:type="dcterms:W3CDTF">2024-05-25T08:10:15Z</dcterms:modified>
</cp:coreProperties>
</file>