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F208"/>
    <a:srgbClr val="66FF33"/>
    <a:srgbClr val="73C268"/>
    <a:srgbClr val="9CE739"/>
    <a:srgbClr val="D9F8FB"/>
    <a:srgbClr val="AD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31AA5-1659-457A-BBD7-558195596F08}" type="datetimeFigureOut">
              <a:rPr lang="ru-RU" smtClean="0"/>
              <a:t>25.05.2024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9ACDB-22FD-4229-98B6-3F3988F01E5E}" type="slidenum">
              <a:rPr lang="ru-RU" smtClean="0"/>
              <a:t>‹#›</a:t>
            </a:fld>
            <a:endParaRPr lang="ru-RU"/>
          </a:p>
        </p:txBody>
      </p:sp>
    </p:spTree>
    <p:extLst>
      <p:ext uri="{BB962C8B-B14F-4D97-AF65-F5344CB8AC3E}">
        <p14:creationId xmlns:p14="http://schemas.microsoft.com/office/powerpoint/2010/main" val="324283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9ACDB-22FD-4229-98B6-3F3988F01E5E}" type="slidenum">
              <a:rPr lang="ru-RU" smtClean="0"/>
              <a:t>4</a:t>
            </a:fld>
            <a:endParaRPr lang="ru-RU"/>
          </a:p>
        </p:txBody>
      </p:sp>
    </p:spTree>
    <p:extLst>
      <p:ext uri="{BB962C8B-B14F-4D97-AF65-F5344CB8AC3E}">
        <p14:creationId xmlns:p14="http://schemas.microsoft.com/office/powerpoint/2010/main" val="140100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9ACDB-22FD-4229-98B6-3F3988F01E5E}" type="slidenum">
              <a:rPr lang="ru-RU" smtClean="0"/>
              <a:t>14</a:t>
            </a:fld>
            <a:endParaRPr lang="ru-RU"/>
          </a:p>
        </p:txBody>
      </p:sp>
    </p:spTree>
    <p:extLst>
      <p:ext uri="{BB962C8B-B14F-4D97-AF65-F5344CB8AC3E}">
        <p14:creationId xmlns:p14="http://schemas.microsoft.com/office/powerpoint/2010/main" val="357585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25.05.2024</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9B0651-EE4F-4900-A07F-96A6BFA9D0F0}"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4C71EC6-210F-42DE-9C53-41977AD35B3D}" type="datetimeFigureOut">
              <a:rPr lang="ru-RU" smtClean="0"/>
              <a:t>25.05.2024</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9B0651-EE4F-4900-A07F-96A6BFA9D0F0}"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C71EC6-210F-42DE-9C53-41977AD35B3D}" type="datetimeFigureOut">
              <a:rPr lang="ru-RU" smtClean="0"/>
              <a:t>25.05.2024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25.05.2024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9B0651-EE4F-4900-A07F-96A6BFA9D0F0}"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4C71EC6-210F-42DE-9C53-41977AD35B3D}" type="datetimeFigureOut">
              <a:rPr lang="ru-RU" smtClean="0"/>
              <a:t>25.05.2024</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jpe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pPr algn="ctr"/>
            <a:r>
              <a:rPr lang="ru-RU" dirty="0" smtClean="0"/>
              <a:t>Королевская Александра</a:t>
            </a:r>
          </a:p>
          <a:p>
            <a:pPr algn="ctr"/>
            <a:r>
              <a:rPr lang="ru-RU" dirty="0" smtClean="0"/>
              <a:t>Группа 3 </a:t>
            </a:r>
            <a:r>
              <a:rPr lang="ru-RU" dirty="0" err="1" smtClean="0"/>
              <a:t>учп</a:t>
            </a:r>
            <a:r>
              <a:rPr lang="ru-RU" dirty="0" smtClean="0"/>
              <a:t> (1 подгруппа)</a:t>
            </a:r>
            <a:endParaRPr lang="ru-RU" dirty="0"/>
          </a:p>
        </p:txBody>
      </p:sp>
      <p:sp>
        <p:nvSpPr>
          <p:cNvPr id="2" name="Заголовок 1"/>
          <p:cNvSpPr>
            <a:spLocks noGrp="1"/>
          </p:cNvSpPr>
          <p:nvPr>
            <p:ph type="title"/>
          </p:nvPr>
        </p:nvSpPr>
        <p:spPr>
          <a:xfrm>
            <a:off x="179512" y="2052960"/>
            <a:ext cx="6602288" cy="1828800"/>
          </a:xfrm>
        </p:spPr>
        <p:style>
          <a:lnRef idx="0">
            <a:scrgbClr r="0" g="0" b="0"/>
          </a:lnRef>
          <a:fillRef idx="1003">
            <a:schemeClr val="dk2"/>
          </a:fillRef>
          <a:effectRef idx="0">
            <a:scrgbClr r="0" g="0" b="0"/>
          </a:effectRef>
          <a:fontRef idx="major"/>
        </p:style>
        <p:txBody>
          <a:bodyPr/>
          <a:lstStyle/>
          <a:p>
            <a:pPr algn="ctr"/>
            <a:r>
              <a:rPr lang="ru-RU" b="1" dirty="0">
                <a:latin typeface="Arial Black" pitchFamily="34" charset="0"/>
              </a:rPr>
              <a:t>Начало движения, маневрирование</a:t>
            </a:r>
          </a:p>
        </p:txBody>
      </p:sp>
      <p:sp>
        <p:nvSpPr>
          <p:cNvPr id="4" name="TextBox 3"/>
          <p:cNvSpPr txBox="1"/>
          <p:nvPr/>
        </p:nvSpPr>
        <p:spPr>
          <a:xfrm>
            <a:off x="1835696" y="5733256"/>
            <a:ext cx="3672408" cy="369332"/>
          </a:xfrm>
          <a:prstGeom prst="rect">
            <a:avLst/>
          </a:prstGeom>
          <a:noFill/>
        </p:spPr>
        <p:txBody>
          <a:bodyPr wrap="square" rtlCol="0">
            <a:spAutoFit/>
          </a:bodyPr>
          <a:lstStyle/>
          <a:p>
            <a:r>
              <a:rPr lang="ru-RU" dirty="0" smtClean="0">
                <a:solidFill>
                  <a:schemeClr val="bg1"/>
                </a:solidFill>
              </a:rPr>
              <a:t>2023-2024 учебный год</a:t>
            </a:r>
            <a:endParaRPr lang="ru-RU" dirty="0">
              <a:solidFill>
                <a:schemeClr val="bg1"/>
              </a:solidFill>
            </a:endParaRPr>
          </a:p>
        </p:txBody>
      </p:sp>
    </p:spTree>
    <p:extLst>
      <p:ext uri="{BB962C8B-B14F-4D97-AF65-F5344CB8AC3E}">
        <p14:creationId xmlns:p14="http://schemas.microsoft.com/office/powerpoint/2010/main" val="9020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8.6.</a:t>
            </a:r>
            <a:r>
              <a:rPr lang="ru-RU" dirty="0"/>
              <a:t> Поворот должен осуществляться таким образом, чтобы при выезде с пересечения проезжих частей транспортное средство </a:t>
            </a:r>
            <a:r>
              <a:rPr lang="ru-RU" dirty="0">
                <a:solidFill>
                  <a:srgbClr val="FFFF00"/>
                </a:solidFill>
              </a:rPr>
              <a:t>не оказалось на стороне встречного движения.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29" y="1192959"/>
            <a:ext cx="8677851" cy="3323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179512" y="4581128"/>
            <a:ext cx="878497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base"/>
            <a:r>
              <a:rPr lang="ru-RU" b="1" dirty="0"/>
              <a:t>По какой траектории Вам разрешено выполнить разворот? </a:t>
            </a:r>
          </a:p>
          <a:p>
            <a:pPr fontAlgn="base"/>
            <a:endParaRPr lang="ru-RU" dirty="0"/>
          </a:p>
          <a:p>
            <a:pPr fontAlgn="base"/>
            <a:r>
              <a:rPr lang="ru-RU" dirty="0"/>
              <a:t>1. Только по А.</a:t>
            </a:r>
          </a:p>
          <a:p>
            <a:pPr fontAlgn="base"/>
            <a:r>
              <a:rPr lang="ru-RU" dirty="0"/>
              <a:t>2. Только по Б.</a:t>
            </a:r>
          </a:p>
          <a:p>
            <a:pPr fontAlgn="base"/>
            <a:r>
              <a:rPr lang="ru-RU" dirty="0"/>
              <a:t>3. По любой из указанных.</a:t>
            </a:r>
          </a:p>
        </p:txBody>
      </p:sp>
      <p:sp>
        <p:nvSpPr>
          <p:cNvPr id="7" name="Прямоугольник 6"/>
          <p:cNvSpPr/>
          <p:nvPr/>
        </p:nvSpPr>
        <p:spPr>
          <a:xfrm>
            <a:off x="214629" y="5131990"/>
            <a:ext cx="8677851" cy="324036"/>
          </a:xfrm>
          <a:prstGeom prst="rect">
            <a:avLst/>
          </a:prstGeom>
          <a:noFill/>
          <a:ln w="57150">
            <a:solidFill>
              <a:srgbClr val="13F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914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quto.ru/p624x248/4bbca8844f88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1" y="945395"/>
            <a:ext cx="8771137" cy="3485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3488" y="188640"/>
            <a:ext cx="8801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t>При повороте направо транспортное средство должно двигаться </a:t>
            </a:r>
            <a:r>
              <a:rPr lang="ru-RU" b="1" dirty="0">
                <a:solidFill>
                  <a:srgbClr val="FFFF00"/>
                </a:solidFill>
              </a:rPr>
              <a:t>по возможности ближе к правому краю проезжей части.</a:t>
            </a:r>
          </a:p>
        </p:txBody>
      </p:sp>
      <p:sp>
        <p:nvSpPr>
          <p:cNvPr id="3" name="Прямоугольник 2"/>
          <p:cNvSpPr/>
          <p:nvPr/>
        </p:nvSpPr>
        <p:spPr>
          <a:xfrm>
            <a:off x="163488" y="4581128"/>
            <a:ext cx="88010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t>По какой траектории Вы можете выполнить поворот направо?</a:t>
            </a:r>
            <a:endParaRPr lang="ru-RU" dirty="0"/>
          </a:p>
          <a:p>
            <a:r>
              <a:rPr lang="ru-RU" dirty="0"/>
              <a:t>1. По любой.</a:t>
            </a:r>
          </a:p>
          <a:p>
            <a:r>
              <a:rPr lang="ru-RU" b="1" dirty="0"/>
              <a:t>2. Только по А.</a:t>
            </a:r>
            <a:endParaRPr lang="ru-RU" dirty="0"/>
          </a:p>
          <a:p>
            <a:r>
              <a:rPr lang="ru-RU" dirty="0"/>
              <a:t>3. Только по Б.</a:t>
            </a:r>
          </a:p>
        </p:txBody>
      </p:sp>
      <p:sp>
        <p:nvSpPr>
          <p:cNvPr id="4" name="Прямоугольник 3"/>
          <p:cNvSpPr/>
          <p:nvPr/>
        </p:nvSpPr>
        <p:spPr>
          <a:xfrm>
            <a:off x="193351" y="5181292"/>
            <a:ext cx="8771137" cy="263932"/>
          </a:xfrm>
          <a:prstGeom prst="rect">
            <a:avLst/>
          </a:prstGeom>
          <a:noFill/>
          <a:ln w="57150">
            <a:solidFill>
              <a:srgbClr val="13F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401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90242"/>
            <a:ext cx="4464496" cy="2585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8.7.</a:t>
            </a:r>
            <a:r>
              <a:rPr lang="ru-RU" dirty="0"/>
              <a:t> Если транспортное средство из-за своих габаритов или по другим причинам не может выполнить поворот с соблюдением требований пункта 8.5 Правил, допускается отступать от них при условии обеспечения безопасности движения и если это не создаст помех другим транспортным средствам.</a:t>
            </a:r>
          </a:p>
        </p:txBody>
      </p:sp>
      <p:pic>
        <p:nvPicPr>
          <p:cNvPr id="3" name="Рисунок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105" b="10471"/>
          <a:stretch/>
        </p:blipFill>
        <p:spPr>
          <a:xfrm>
            <a:off x="4788024" y="224426"/>
            <a:ext cx="4120684" cy="2551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Прямоугольник 3"/>
          <p:cNvSpPr/>
          <p:nvPr/>
        </p:nvSpPr>
        <p:spPr>
          <a:xfrm>
            <a:off x="176880" y="4365104"/>
            <a:ext cx="5027038"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8.8.</a:t>
            </a:r>
            <a:r>
              <a:rPr lang="ru-RU" dirty="0"/>
              <a:t> При повороте налево или развороте вне перекрестка водитель безрельсового транспортного средства обязан уступить дорогу встречным транспортным средствам и трамваю попутного направления.</a:t>
            </a:r>
          </a:p>
          <a:p>
            <a:endParaRPr lang="ru-RU" dirty="0"/>
          </a:p>
          <a:p>
            <a:endParaRPr lang="ru-RU" dirty="0"/>
          </a:p>
        </p:txBody>
      </p:sp>
      <p:pic>
        <p:nvPicPr>
          <p:cNvPr id="5" name="Рисунок 4"/>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343451" y="4139477"/>
            <a:ext cx="3544619" cy="2599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Прямоугольник 5"/>
          <p:cNvSpPr/>
          <p:nvPr/>
        </p:nvSpPr>
        <p:spPr>
          <a:xfrm>
            <a:off x="176880" y="2875001"/>
            <a:ext cx="8731827"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ru-RU" dirty="0"/>
              <a:t>Если при развороте вне перекрестка ширина проезжей части недостаточна для выполнения маневра из крайнего левого положения, его допускается производить от правого края проезжей части (с правой обочины). При этом водитель должен уступить дорогу попутным и встречным транспортным средствам.</a:t>
            </a:r>
          </a:p>
        </p:txBody>
      </p:sp>
    </p:spTree>
    <p:extLst>
      <p:ext uri="{BB962C8B-B14F-4D97-AF65-F5344CB8AC3E}">
        <p14:creationId xmlns:p14="http://schemas.microsoft.com/office/powerpoint/2010/main" val="1131771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2050"/>
            <a:ext cx="4176464"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8.9.</a:t>
            </a:r>
            <a:r>
              <a:rPr lang="ru-RU" dirty="0"/>
              <a:t> В случаях, когда траектории движения транспортных средств пересекаются, а очередность проезда не оговорена Правилами, </a:t>
            </a:r>
            <a:r>
              <a:rPr lang="ru-RU" dirty="0">
                <a:solidFill>
                  <a:srgbClr val="FFFF00"/>
                </a:solidFill>
              </a:rPr>
              <a:t>дорогу должен уступить водитель, к которому транспортное средство приближается справа.</a:t>
            </a:r>
          </a:p>
        </p:txBody>
      </p:sp>
      <p:pic>
        <p:nvPicPr>
          <p:cNvPr id="12290" name="Picture 2" descr="Правила дорожного движения"/>
          <p:cNvPicPr>
            <a:picLocks noChangeAspect="1" noChangeArrowheads="1"/>
          </p:cNvPicPr>
          <p:nvPr/>
        </p:nvPicPr>
        <p:blipFill rotWithShape="1">
          <a:blip r:embed="rId2">
            <a:extLst>
              <a:ext uri="{28A0092B-C50C-407E-A947-70E740481C1C}">
                <a14:useLocalDpi xmlns:a14="http://schemas.microsoft.com/office/drawing/2010/main" val="0"/>
              </a:ext>
            </a:extLst>
          </a:blip>
          <a:srcRect l="12980" r="2873"/>
          <a:stretch/>
        </p:blipFill>
        <p:spPr bwMode="auto">
          <a:xfrm>
            <a:off x="4469450" y="242050"/>
            <a:ext cx="4463206" cy="2031325"/>
          </a:xfrm>
          <a:prstGeom prst="rect">
            <a:avLst/>
          </a:prstGeom>
        </p:spPr>
        <p:style>
          <a:lnRef idx="2">
            <a:schemeClr val="dk1"/>
          </a:lnRef>
          <a:fillRef idx="1">
            <a:schemeClr val="lt1"/>
          </a:fillRef>
          <a:effectRef idx="0">
            <a:schemeClr val="dk1"/>
          </a:effectRef>
          <a:fontRef idx="minor">
            <a:schemeClr val="dk1"/>
          </a:fontRef>
        </p:style>
      </p:pic>
      <p:sp>
        <p:nvSpPr>
          <p:cNvPr id="3" name="Прямоугольник 2"/>
          <p:cNvSpPr/>
          <p:nvPr/>
        </p:nvSpPr>
        <p:spPr>
          <a:xfrm>
            <a:off x="185970" y="2369612"/>
            <a:ext cx="4170006"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8.10.</a:t>
            </a:r>
            <a:r>
              <a:rPr lang="ru-RU" dirty="0"/>
              <a:t> При наличии полосы торможения водитель, намеревающийся повернуть, должен своевременно </a:t>
            </a:r>
            <a:r>
              <a:rPr lang="ru-RU" dirty="0">
                <a:solidFill>
                  <a:srgbClr val="FFFF00"/>
                </a:solidFill>
              </a:rPr>
              <a:t>перестроиться на эту полосу и снижать скорость только на ней.</a:t>
            </a:r>
          </a:p>
          <a:p>
            <a:endParaRPr lang="ru-RU" dirty="0"/>
          </a:p>
          <a:p>
            <a:endParaRPr lang="ru-RU" dirty="0"/>
          </a:p>
        </p:txBody>
      </p:sp>
      <p:pic>
        <p:nvPicPr>
          <p:cNvPr id="12292" name="Picture 4" descr="http://www.lghost.ru/lib/bilet_pdd/www.kuzov-vaz.ru/bilet/20_9.gif"/>
          <p:cNvPicPr>
            <a:picLocks noChangeAspect="1" noChangeArrowheads="1"/>
          </p:cNvPicPr>
          <p:nvPr/>
        </p:nvPicPr>
        <p:blipFill rotWithShape="1">
          <a:blip r:embed="rId3">
            <a:extLst>
              <a:ext uri="{28A0092B-C50C-407E-A947-70E740481C1C}">
                <a14:useLocalDpi xmlns:a14="http://schemas.microsoft.com/office/drawing/2010/main" val="0"/>
              </a:ext>
            </a:extLst>
          </a:blip>
          <a:srcRect l="6047" r="3979"/>
          <a:stretch/>
        </p:blipFill>
        <p:spPr bwMode="auto">
          <a:xfrm>
            <a:off x="4469450" y="2395250"/>
            <a:ext cx="4463206" cy="1899783"/>
          </a:xfrm>
          <a:prstGeom prst="rect">
            <a:avLst/>
          </a:prstGeom>
        </p:spPr>
        <p:style>
          <a:lnRef idx="2">
            <a:schemeClr val="dk1"/>
          </a:lnRef>
          <a:fillRef idx="1">
            <a:schemeClr val="lt1"/>
          </a:fillRef>
          <a:effectRef idx="0">
            <a:schemeClr val="dk1"/>
          </a:effectRef>
          <a:fontRef idx="minor">
            <a:schemeClr val="dk1"/>
          </a:fontRef>
        </p:style>
      </p:pic>
      <p:sp>
        <p:nvSpPr>
          <p:cNvPr id="4" name="Прямоугольник 3"/>
          <p:cNvSpPr/>
          <p:nvPr/>
        </p:nvSpPr>
        <p:spPr>
          <a:xfrm>
            <a:off x="193108" y="4509120"/>
            <a:ext cx="4174474"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t>При наличии в месте въезда на дорогу полосы разгона водитель должен двигаться по ней и перестраиваться на соседнюю полосу, </a:t>
            </a:r>
            <a:r>
              <a:rPr lang="ru-RU" dirty="0">
                <a:solidFill>
                  <a:srgbClr val="FFFF00"/>
                </a:solidFill>
              </a:rPr>
              <a:t>уступая дорогу транспортным средствам, движущимся по этой дороге.</a:t>
            </a:r>
          </a:p>
        </p:txBody>
      </p:sp>
      <p:pic>
        <p:nvPicPr>
          <p:cNvPr id="12294" name="Picture 6" descr="https://im1-tub-ru.yandex.net/i?id=76410d6b36e46573bfa9e3154bb3dbe0-l&amp;n=13"/>
          <p:cNvPicPr>
            <a:picLocks noChangeAspect="1" noChangeArrowheads="1"/>
          </p:cNvPicPr>
          <p:nvPr/>
        </p:nvPicPr>
        <p:blipFill rotWithShape="1">
          <a:blip r:embed="rId4">
            <a:extLst>
              <a:ext uri="{28A0092B-C50C-407E-A947-70E740481C1C}">
                <a14:useLocalDpi xmlns:a14="http://schemas.microsoft.com/office/drawing/2010/main" val="0"/>
              </a:ext>
            </a:extLst>
          </a:blip>
          <a:srcRect l="5410" r="3724"/>
          <a:stretch/>
        </p:blipFill>
        <p:spPr bwMode="auto">
          <a:xfrm>
            <a:off x="4469450" y="4445704"/>
            <a:ext cx="4463206" cy="188115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75954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b="1" dirty="0"/>
              <a:t>8.11.</a:t>
            </a:r>
            <a:r>
              <a:rPr lang="ru-RU" dirty="0"/>
              <a:t> Разворот запрещается:</a:t>
            </a:r>
          </a:p>
          <a:p>
            <a:r>
              <a:rPr lang="ru-RU" dirty="0">
                <a:solidFill>
                  <a:srgbClr val="FFFF00"/>
                </a:solidFill>
              </a:rPr>
              <a:t>•на пешеходных переходах;</a:t>
            </a:r>
          </a:p>
          <a:p>
            <a:r>
              <a:rPr lang="ru-RU" dirty="0">
                <a:solidFill>
                  <a:srgbClr val="FFFF00"/>
                </a:solidFill>
              </a:rPr>
              <a:t>•в тоннелях;</a:t>
            </a:r>
          </a:p>
          <a:p>
            <a:r>
              <a:rPr lang="ru-RU" dirty="0">
                <a:solidFill>
                  <a:srgbClr val="FFFF00"/>
                </a:solidFill>
              </a:rPr>
              <a:t>•на мостах, путепроводах, эстакадах и под ними;</a:t>
            </a:r>
          </a:p>
          <a:p>
            <a:r>
              <a:rPr lang="ru-RU" dirty="0">
                <a:solidFill>
                  <a:srgbClr val="FFFF00"/>
                </a:solidFill>
              </a:rPr>
              <a:t>•на железнодорожных переездах;</a:t>
            </a:r>
          </a:p>
          <a:p>
            <a:r>
              <a:rPr lang="ru-RU" dirty="0">
                <a:solidFill>
                  <a:srgbClr val="FFFF00"/>
                </a:solidFill>
              </a:rPr>
              <a:t>•в местах с видимостью дороги хотя бы в одном направлении менее 100 м;</a:t>
            </a:r>
          </a:p>
          <a:p>
            <a:r>
              <a:rPr lang="ru-RU" dirty="0">
                <a:solidFill>
                  <a:srgbClr val="FFFF00"/>
                </a:solidFill>
              </a:rPr>
              <a:t>•в местах остановок маршрутных транспортных средств.</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3" y="2276191"/>
            <a:ext cx="2782091" cy="1266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accent1"/>
          </a:lnRef>
          <a:fillRef idx="1">
            <a:schemeClr val="lt1"/>
          </a:fillRef>
          <a:effectRef idx="0">
            <a:schemeClr val="accent1"/>
          </a:effectRef>
          <a:fontRef idx="minor">
            <a:schemeClr val="dk1"/>
          </a:fontRef>
        </p:style>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801" y="2271687"/>
            <a:ext cx="2880320" cy="1270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4" name="Picture 2" descr="C:\Users\Компьютер\Desktop\v27.JPG"/>
          <p:cNvPicPr>
            <a:picLocks noChangeAspect="1" noChangeArrowheads="1"/>
          </p:cNvPicPr>
          <p:nvPr/>
        </p:nvPicPr>
        <p:blipFill rotWithShape="1">
          <a:blip r:embed="rId5">
            <a:extLst>
              <a:ext uri="{28A0092B-C50C-407E-A947-70E740481C1C}">
                <a14:useLocalDpi xmlns:a14="http://schemas.microsoft.com/office/drawing/2010/main" val="0"/>
              </a:ext>
            </a:extLst>
          </a:blip>
          <a:srcRect r="3059"/>
          <a:stretch/>
        </p:blipFill>
        <p:spPr bwMode="auto">
          <a:xfrm>
            <a:off x="6045801" y="3638612"/>
            <a:ext cx="2890816"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r="6486"/>
          <a:stretch/>
        </p:blipFill>
        <p:spPr>
          <a:xfrm>
            <a:off x="205733" y="3638612"/>
            <a:ext cx="2782092" cy="122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1474" y="2267218"/>
            <a:ext cx="2880321" cy="1275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1474" y="3639048"/>
            <a:ext cx="2880321" cy="122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Прямоугольник 9"/>
          <p:cNvSpPr/>
          <p:nvPr/>
        </p:nvSpPr>
        <p:spPr>
          <a:xfrm>
            <a:off x="179511" y="4941168"/>
            <a:ext cx="8784977"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8.12.</a:t>
            </a:r>
            <a:r>
              <a:rPr lang="ru-RU" dirty="0"/>
              <a:t> Движение транспортного средства задним ходом разрешается при условии, что этот маневр будет безопасен и не создаст помех другим участникам движения. </a:t>
            </a:r>
            <a:r>
              <a:rPr lang="ru-RU" b="1" dirty="0">
                <a:solidFill>
                  <a:srgbClr val="FFFF00"/>
                </a:solidFill>
              </a:rPr>
              <a:t>При необходимости водитель должен прибегнуть к помощи других лиц.</a:t>
            </a:r>
          </a:p>
        </p:txBody>
      </p:sp>
      <p:sp>
        <p:nvSpPr>
          <p:cNvPr id="11" name="Прямоугольник 10"/>
          <p:cNvSpPr/>
          <p:nvPr/>
        </p:nvSpPr>
        <p:spPr>
          <a:xfrm>
            <a:off x="179512" y="5877272"/>
            <a:ext cx="8784976" cy="7386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Движение задним ходом запрещается  </a:t>
            </a:r>
            <a:r>
              <a:rPr lang="ru-RU" sz="2400" b="1" dirty="0">
                <a:solidFill>
                  <a:srgbClr val="FFFF00"/>
                </a:solidFill>
              </a:rPr>
              <a:t>на перекрестках</a:t>
            </a:r>
            <a:r>
              <a:rPr lang="ru-RU" dirty="0"/>
              <a:t>  </a:t>
            </a:r>
            <a:r>
              <a:rPr lang="ru-RU" dirty="0">
                <a:solidFill>
                  <a:srgbClr val="FFFF00"/>
                </a:solidFill>
              </a:rPr>
              <a:t>и в местах, где запрещен разворот согласно пункту 8.11 Правил.</a:t>
            </a:r>
          </a:p>
        </p:txBody>
      </p:sp>
    </p:spTree>
    <p:extLst>
      <p:ext uri="{BB962C8B-B14F-4D97-AF65-F5344CB8AC3E}">
        <p14:creationId xmlns:p14="http://schemas.microsoft.com/office/powerpoint/2010/main" val="377801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213549" y="3005509"/>
            <a:ext cx="8747006" cy="1879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75579" y="188640"/>
            <a:ext cx="8784976"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8.1.</a:t>
            </a:r>
            <a:r>
              <a:rPr lang="ru-RU" dirty="0"/>
              <a:t> Перед </a:t>
            </a:r>
            <a:r>
              <a:rPr lang="ru-RU" dirty="0">
                <a:solidFill>
                  <a:srgbClr val="FFFF00"/>
                </a:solidFill>
              </a:rPr>
              <a:t>началом движения, перестроением, поворотом (разворотом) и остановкой</a:t>
            </a:r>
            <a:r>
              <a:rPr lang="ru-RU" dirty="0"/>
              <a:t> водитель обязан подавать сигналы световыми указателями поворота соответствующего направления, а если они отсутствуют или неисправны - рукой.</a:t>
            </a:r>
          </a:p>
          <a:p>
            <a:r>
              <a:rPr lang="ru-RU" dirty="0"/>
              <a:t>При выполнении маневра не должны создаваться опасность для движения, а также помехи другим участникам дорожного движения.  </a:t>
            </a:r>
          </a:p>
        </p:txBody>
      </p:sp>
      <p:sp>
        <p:nvSpPr>
          <p:cNvPr id="5" name="Прямоугольник 4"/>
          <p:cNvSpPr/>
          <p:nvPr/>
        </p:nvSpPr>
        <p:spPr>
          <a:xfrm>
            <a:off x="175579" y="1715698"/>
            <a:ext cx="5980597" cy="12183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Сигналу </a:t>
            </a:r>
            <a:r>
              <a:rPr lang="ru-RU" b="1" dirty="0">
                <a:solidFill>
                  <a:srgbClr val="FFFF00"/>
                </a:solidFill>
              </a:rPr>
              <a:t>левого поворота (разворота</a:t>
            </a:r>
            <a:r>
              <a:rPr lang="ru-RU" dirty="0">
                <a:solidFill>
                  <a:srgbClr val="FFFF00"/>
                </a:solidFill>
              </a:rPr>
              <a:t>) </a:t>
            </a:r>
            <a:r>
              <a:rPr lang="ru-RU" dirty="0"/>
              <a:t>соответствует: </a:t>
            </a:r>
          </a:p>
          <a:p>
            <a:r>
              <a:rPr lang="ru-RU" b="1" dirty="0"/>
              <a:t>1. вытянутая в сторону левая рука:</a:t>
            </a:r>
            <a:r>
              <a:rPr lang="ru-RU" dirty="0"/>
              <a:t> </a:t>
            </a:r>
          </a:p>
          <a:p>
            <a:r>
              <a:rPr lang="ru-RU" b="1" dirty="0"/>
              <a:t>2. правая, вытянутая в сторону и согнутая в локте под прямым углом вверх.</a:t>
            </a:r>
            <a:r>
              <a:rPr lang="ru-RU" dirty="0"/>
              <a:t> </a:t>
            </a:r>
          </a:p>
        </p:txBody>
      </p:sp>
      <p:pic>
        <p:nvPicPr>
          <p:cNvPr id="7" name="Picture 2" descr="http://61-avto.ru/info/teor/Rotate.jpg"/>
          <p:cNvPicPr>
            <a:picLocks noChangeAspect="1" noChangeArrowheads="1"/>
          </p:cNvPicPr>
          <p:nvPr/>
        </p:nvPicPr>
        <p:blipFill rotWithShape="1">
          <a:blip r:embed="rId2">
            <a:extLst>
              <a:ext uri="{28A0092B-C50C-407E-A947-70E740481C1C}">
                <a14:useLocalDpi xmlns:a14="http://schemas.microsoft.com/office/drawing/2010/main" val="0"/>
              </a:ext>
            </a:extLst>
          </a:blip>
          <a:srcRect b="72292"/>
          <a:stretch/>
        </p:blipFill>
        <p:spPr bwMode="auto">
          <a:xfrm>
            <a:off x="6228185" y="1715698"/>
            <a:ext cx="2732370" cy="1218344"/>
          </a:xfrm>
          <a:prstGeom prst="rect">
            <a:avLst/>
          </a:prstGeom>
          <a:ln/>
        </p:spPr>
        <p:style>
          <a:lnRef idx="2">
            <a:schemeClr val="dk1"/>
          </a:lnRef>
          <a:fillRef idx="1">
            <a:schemeClr val="lt1"/>
          </a:fillRef>
          <a:effectRef idx="0">
            <a:schemeClr val="dk1"/>
          </a:effectRef>
          <a:fontRef idx="minor">
            <a:schemeClr val="dk1"/>
          </a:fontRef>
        </p:style>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 r="-459" b="-718"/>
          <a:stretch/>
        </p:blipFill>
        <p:spPr>
          <a:xfrm>
            <a:off x="213549" y="3014055"/>
            <a:ext cx="4354518" cy="1871034"/>
          </a:xfrm>
          <a:prstGeom prst="rect">
            <a:avLst/>
          </a:prstGeom>
          <a:ln/>
        </p:spPr>
        <p:style>
          <a:lnRef idx="2">
            <a:schemeClr val="dk1"/>
          </a:lnRef>
          <a:fillRef idx="1">
            <a:schemeClr val="lt1"/>
          </a:fillRef>
          <a:effectRef idx="0">
            <a:schemeClr val="dk1"/>
          </a:effectRef>
          <a:fontRef idx="minor">
            <a:schemeClr val="dk1"/>
          </a:fontRef>
        </p:style>
      </p:pic>
      <p:sp>
        <p:nvSpPr>
          <p:cNvPr id="8" name="Прямоугольник 7"/>
          <p:cNvSpPr/>
          <p:nvPr/>
        </p:nvSpPr>
        <p:spPr>
          <a:xfrm>
            <a:off x="175579" y="5013176"/>
            <a:ext cx="878497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dirty="0"/>
              <a:t>1. О его намерении повернуть налево или выполнить разворот.</a:t>
            </a:r>
            <a:br>
              <a:rPr lang="ru-RU" dirty="0"/>
            </a:br>
            <a:r>
              <a:rPr lang="ru-RU" dirty="0"/>
              <a:t>2. О его намерении продолжить движение прямо или налево.</a:t>
            </a:r>
          </a:p>
          <a:p>
            <a:r>
              <a:rPr lang="ru-RU" dirty="0"/>
              <a:t>3. О наличии транспортного средства, приближающегося слева.</a:t>
            </a:r>
          </a:p>
        </p:txBody>
      </p:sp>
      <p:sp>
        <p:nvSpPr>
          <p:cNvPr id="9" name="Прямоугольник 8"/>
          <p:cNvSpPr/>
          <p:nvPr/>
        </p:nvSpPr>
        <p:spPr>
          <a:xfrm>
            <a:off x="4610164" y="3140968"/>
            <a:ext cx="3745241" cy="1015663"/>
          </a:xfrm>
          <a:prstGeom prst="rect">
            <a:avLst/>
          </a:prstGeom>
        </p:spPr>
        <p:txBody>
          <a:bodyPr wrap="square">
            <a:spAutoFit/>
          </a:bodyPr>
          <a:lstStyle/>
          <a:p>
            <a:r>
              <a:rPr lang="ru-RU" sz="2000" b="1" dirty="0"/>
              <a:t>Такой сигнал рукой, подаваемый мотоциклистом, информирует Вас:</a:t>
            </a:r>
          </a:p>
        </p:txBody>
      </p:sp>
      <p:sp>
        <p:nvSpPr>
          <p:cNvPr id="10" name="Прямоугольник 9"/>
          <p:cNvSpPr/>
          <p:nvPr/>
        </p:nvSpPr>
        <p:spPr>
          <a:xfrm>
            <a:off x="175579" y="5013176"/>
            <a:ext cx="8784976" cy="35629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389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08525" y="1772816"/>
            <a:ext cx="8682985" cy="23042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Согнутая в локте рука водителя автомобиля является сигналом, информирующим Вас:</a:t>
            </a:r>
            <a:endParaRPr lang="ru-RU" dirty="0"/>
          </a:p>
        </p:txBody>
      </p:sp>
      <p:sp>
        <p:nvSpPr>
          <p:cNvPr id="3" name="Прямоугольник 2"/>
          <p:cNvSpPr/>
          <p:nvPr/>
        </p:nvSpPr>
        <p:spPr>
          <a:xfrm>
            <a:off x="208525" y="201556"/>
            <a:ext cx="5443595"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t>Сигналу </a:t>
            </a:r>
            <a:r>
              <a:rPr lang="ru-RU" b="1" dirty="0">
                <a:solidFill>
                  <a:srgbClr val="FFFF00"/>
                </a:solidFill>
              </a:rPr>
              <a:t>правого поворота </a:t>
            </a:r>
            <a:r>
              <a:rPr lang="ru-RU" dirty="0"/>
              <a:t>соответствует: </a:t>
            </a:r>
          </a:p>
          <a:p>
            <a:r>
              <a:rPr lang="ru-RU" b="1" dirty="0"/>
              <a:t>1.Вытянутая в сторону правая рука ;</a:t>
            </a:r>
          </a:p>
          <a:p>
            <a:r>
              <a:rPr lang="ru-RU" b="1" dirty="0"/>
              <a:t>2. Левая, вытянутая в сторону и согнутая в локте под прямым углом вверх</a:t>
            </a:r>
            <a:r>
              <a:rPr lang="ru-RU" dirty="0"/>
              <a:t>.</a:t>
            </a:r>
          </a:p>
          <a:p>
            <a:endParaRPr lang="ru-RU" dirty="0"/>
          </a:p>
        </p:txBody>
      </p:sp>
      <p:pic>
        <p:nvPicPr>
          <p:cNvPr id="4" name="Picture 2" descr="http://61-avto.ru/info/teor/Rotate.jpg"/>
          <p:cNvPicPr>
            <a:picLocks noChangeAspect="1" noChangeArrowheads="1"/>
          </p:cNvPicPr>
          <p:nvPr/>
        </p:nvPicPr>
        <p:blipFill rotWithShape="1">
          <a:blip r:embed="rId2">
            <a:extLst>
              <a:ext uri="{28A0092B-C50C-407E-A947-70E740481C1C}">
                <a14:useLocalDpi xmlns:a14="http://schemas.microsoft.com/office/drawing/2010/main" val="0"/>
              </a:ext>
            </a:extLst>
          </a:blip>
          <a:srcRect l="7389" t="37104" r="3314" b="36659"/>
          <a:stretch/>
        </p:blipFill>
        <p:spPr bwMode="auto">
          <a:xfrm>
            <a:off x="5757170" y="228651"/>
            <a:ext cx="3124411" cy="1477328"/>
          </a:xfrm>
          <a:prstGeom prst="rect">
            <a:avLst/>
          </a:prstGeom>
          <a:ln/>
        </p:spPr>
        <p:style>
          <a:lnRef idx="2">
            <a:schemeClr val="dk1"/>
          </a:lnRef>
          <a:fillRef idx="1">
            <a:schemeClr val="lt1"/>
          </a:fillRef>
          <a:effectRef idx="0">
            <a:schemeClr val="dk1"/>
          </a:effectRef>
          <a:fontRef idx="minor">
            <a:schemeClr val="dk1"/>
          </a:fontRef>
        </p:style>
      </p:pic>
      <p:pic>
        <p:nvPicPr>
          <p:cNvPr id="2052" name="Picture 4" descr="http://www.lghost.ru/lib/bilet_pdd/www.kuzov-vaz.ru/bilet/32_7.gif"/>
          <p:cNvPicPr>
            <a:picLocks noChangeAspect="1" noChangeArrowheads="1"/>
          </p:cNvPicPr>
          <p:nvPr/>
        </p:nvPicPr>
        <p:blipFill rotWithShape="1">
          <a:blip r:embed="rId3">
            <a:extLst>
              <a:ext uri="{28A0092B-C50C-407E-A947-70E740481C1C}">
                <a14:useLocalDpi xmlns:a14="http://schemas.microsoft.com/office/drawing/2010/main" val="0"/>
              </a:ext>
            </a:extLst>
          </a:blip>
          <a:srcRect l="5953" r="3822"/>
          <a:stretch/>
        </p:blipFill>
        <p:spPr bwMode="auto">
          <a:xfrm>
            <a:off x="208525" y="1772816"/>
            <a:ext cx="5428579" cy="2304256"/>
          </a:xfrm>
          <a:prstGeom prst="rect">
            <a:avLst/>
          </a:prstGeom>
        </p:spPr>
        <p:style>
          <a:lnRef idx="2">
            <a:schemeClr val="dk1"/>
          </a:lnRef>
          <a:fillRef idx="1">
            <a:schemeClr val="lt1"/>
          </a:fillRef>
          <a:effectRef idx="0">
            <a:schemeClr val="dk1"/>
          </a:effectRef>
          <a:fontRef idx="minor">
            <a:schemeClr val="dk1"/>
          </a:fontRef>
        </p:style>
      </p:pic>
      <p:sp>
        <p:nvSpPr>
          <p:cNvPr id="5" name="Прямоугольник 4"/>
          <p:cNvSpPr/>
          <p:nvPr/>
        </p:nvSpPr>
        <p:spPr>
          <a:xfrm>
            <a:off x="208525" y="4149080"/>
            <a:ext cx="8682985"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t>1.</a:t>
            </a:r>
            <a:r>
              <a:rPr lang="ru-RU" dirty="0"/>
              <a:t> О его намерении повернуть направо.</a:t>
            </a:r>
          </a:p>
          <a:p>
            <a:r>
              <a:rPr lang="ru-RU" b="1" dirty="0"/>
              <a:t>2.</a:t>
            </a:r>
            <a:r>
              <a:rPr lang="ru-RU" dirty="0"/>
              <a:t> О его намерении продолжить движение прямо.</a:t>
            </a:r>
          </a:p>
          <a:p>
            <a:r>
              <a:rPr lang="ru-RU" b="1" dirty="0"/>
              <a:t>3.</a:t>
            </a:r>
            <a:r>
              <a:rPr lang="ru-RU" dirty="0"/>
              <a:t> О его намерении остановиться, чтобы уступить дорогу мотоциклисту.</a:t>
            </a:r>
          </a:p>
        </p:txBody>
      </p:sp>
      <p:sp>
        <p:nvSpPr>
          <p:cNvPr id="7" name="Прямоугольник 6"/>
          <p:cNvSpPr/>
          <p:nvPr/>
        </p:nvSpPr>
        <p:spPr>
          <a:xfrm>
            <a:off x="208525" y="4149080"/>
            <a:ext cx="8673056" cy="3600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764841" y="1988840"/>
            <a:ext cx="2952328" cy="1323439"/>
          </a:xfrm>
          <a:prstGeom prst="rect">
            <a:avLst/>
          </a:prstGeom>
        </p:spPr>
        <p:txBody>
          <a:bodyPr wrap="square">
            <a:spAutoFit/>
          </a:bodyPr>
          <a:lstStyle/>
          <a:p>
            <a:r>
              <a:rPr lang="ru-RU" sz="2000" b="1" dirty="0"/>
              <a:t>Согнутая в локте рука водителя автомобиля является сигналом, информирующим Вас:</a:t>
            </a:r>
            <a:endParaRPr lang="ru-RU" sz="2000" dirty="0"/>
          </a:p>
        </p:txBody>
      </p:sp>
    </p:spTree>
    <p:extLst>
      <p:ext uri="{BB962C8B-B14F-4D97-AF65-F5344CB8AC3E}">
        <p14:creationId xmlns:p14="http://schemas.microsoft.com/office/powerpoint/2010/main" val="195849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060848"/>
            <a:ext cx="8712968" cy="2160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9512" y="188640"/>
            <a:ext cx="5040560"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z="2400" dirty="0"/>
              <a:t>Сигнал </a:t>
            </a:r>
            <a:r>
              <a:rPr lang="ru-RU" sz="2400" b="1" dirty="0">
                <a:solidFill>
                  <a:srgbClr val="FFFF00"/>
                </a:solidFill>
              </a:rPr>
              <a:t>торможения</a:t>
            </a:r>
            <a:r>
              <a:rPr lang="ru-RU" sz="2400" dirty="0">
                <a:solidFill>
                  <a:srgbClr val="FFFF00"/>
                </a:solidFill>
              </a:rPr>
              <a:t> </a:t>
            </a:r>
            <a:r>
              <a:rPr lang="ru-RU" sz="2400" dirty="0"/>
              <a:t>подается </a:t>
            </a:r>
            <a:r>
              <a:rPr lang="ru-RU" sz="2400" b="1" dirty="0"/>
              <a:t>поднятой вверх левой или правой рукой.</a:t>
            </a:r>
          </a:p>
          <a:p>
            <a:endParaRPr lang="ru-RU" b="1" dirty="0"/>
          </a:p>
          <a:p>
            <a:endParaRPr lang="ru-RU" b="1" dirty="0"/>
          </a:p>
        </p:txBody>
      </p:sp>
      <p:pic>
        <p:nvPicPr>
          <p:cNvPr id="3" name="Picture 2" descr="http://61-avto.ru/info/teor/Rotate.jpg"/>
          <p:cNvPicPr>
            <a:picLocks noChangeAspect="1" noChangeArrowheads="1"/>
          </p:cNvPicPr>
          <p:nvPr/>
        </p:nvPicPr>
        <p:blipFill rotWithShape="1">
          <a:blip r:embed="rId3">
            <a:extLst>
              <a:ext uri="{28A0092B-C50C-407E-A947-70E740481C1C}">
                <a14:useLocalDpi xmlns:a14="http://schemas.microsoft.com/office/drawing/2010/main" val="0"/>
              </a:ext>
            </a:extLst>
          </a:blip>
          <a:srcRect l="-434" t="67609" r="50" b="1544"/>
          <a:stretch/>
        </p:blipFill>
        <p:spPr bwMode="auto">
          <a:xfrm>
            <a:off x="5292080" y="205734"/>
            <a:ext cx="3600400" cy="1737232"/>
          </a:xfrm>
          <a:prstGeom prst="rect">
            <a:avLst/>
          </a:prstGeom>
          <a:ln/>
        </p:spPr>
        <p:style>
          <a:lnRef idx="2">
            <a:schemeClr val="dk1"/>
          </a:lnRef>
          <a:fillRef idx="1">
            <a:schemeClr val="lt1"/>
          </a:fillRef>
          <a:effectRef idx="0">
            <a:schemeClr val="dk1"/>
          </a:effectRef>
          <a:fontRef idx="minor">
            <a:schemeClr val="dk1"/>
          </a:fontRef>
        </p:style>
      </p:pic>
      <p:sp>
        <p:nvSpPr>
          <p:cNvPr id="4" name="Прямоугольник 3"/>
          <p:cNvSpPr/>
          <p:nvPr/>
        </p:nvSpPr>
        <p:spPr>
          <a:xfrm>
            <a:off x="5490356" y="2222070"/>
            <a:ext cx="3203848" cy="1477328"/>
          </a:xfrm>
          <a:prstGeom prst="rect">
            <a:avLst/>
          </a:prstGeom>
        </p:spPr>
        <p:txBody>
          <a:bodyPr wrap="square">
            <a:spAutoFit/>
          </a:bodyPr>
          <a:lstStyle/>
          <a:p>
            <a:r>
              <a:rPr lang="ru-RU" b="1" dirty="0"/>
              <a:t>Поднятая вверх рука водителя легкового автомобиля является сигналом, информирующим Вас:</a:t>
            </a:r>
            <a:endParaRPr lang="ru-RU" dirty="0"/>
          </a:p>
        </p:txBody>
      </p:sp>
      <p:pic>
        <p:nvPicPr>
          <p:cNvPr id="3074" name="Picture 2" descr="https://www.gazu.ru/files/bilet_pdd_gibdd/gazu/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20" y="2060848"/>
            <a:ext cx="5040560" cy="2160240"/>
          </a:xfrm>
          <a:prstGeom prst="rect">
            <a:avLst/>
          </a:prstGeom>
        </p:spPr>
        <p:style>
          <a:lnRef idx="2">
            <a:schemeClr val="dk1"/>
          </a:lnRef>
          <a:fillRef idx="1">
            <a:schemeClr val="lt1"/>
          </a:fillRef>
          <a:effectRef idx="0">
            <a:schemeClr val="dk1"/>
          </a:effectRef>
          <a:fontRef idx="minor">
            <a:schemeClr val="dk1"/>
          </a:fontRef>
        </p:style>
      </p:pic>
      <p:sp>
        <p:nvSpPr>
          <p:cNvPr id="6" name="Прямоугольник 5"/>
          <p:cNvSpPr/>
          <p:nvPr/>
        </p:nvSpPr>
        <p:spPr>
          <a:xfrm>
            <a:off x="179512" y="4293096"/>
            <a:ext cx="871296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t>1.</a:t>
            </a:r>
            <a:r>
              <a:rPr lang="ru-RU" dirty="0"/>
              <a:t> О его намерении повернуть направо.</a:t>
            </a:r>
          </a:p>
          <a:p>
            <a:r>
              <a:rPr lang="ru-RU" b="1" dirty="0"/>
              <a:t>2.</a:t>
            </a:r>
            <a:r>
              <a:rPr lang="ru-RU" dirty="0"/>
              <a:t> О его намерении продолжить движение прямо.</a:t>
            </a:r>
          </a:p>
          <a:p>
            <a:r>
              <a:rPr lang="ru-RU" b="1" dirty="0"/>
              <a:t>3.</a:t>
            </a:r>
            <a:r>
              <a:rPr lang="ru-RU" dirty="0"/>
              <a:t> О его намерении снизить скорость, чтобы остановиться и уступить дорогу мотоциклу.</a:t>
            </a:r>
          </a:p>
        </p:txBody>
      </p:sp>
      <p:sp>
        <p:nvSpPr>
          <p:cNvPr id="7" name="Прямоугольник 6"/>
          <p:cNvSpPr/>
          <p:nvPr/>
        </p:nvSpPr>
        <p:spPr>
          <a:xfrm>
            <a:off x="179512" y="4867622"/>
            <a:ext cx="8712968" cy="60016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4921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solidFill>
                  <a:srgbClr val="FFFF00"/>
                </a:solidFill>
              </a:rPr>
              <a:t>8.2.</a:t>
            </a:r>
            <a:r>
              <a:rPr lang="ru-RU" dirty="0">
                <a:solidFill>
                  <a:srgbClr val="FFFF00"/>
                </a:solidFill>
              </a:rPr>
              <a:t> Подача сигнала указателями поворота или рукой должна производиться </a:t>
            </a:r>
            <a:r>
              <a:rPr lang="ru-RU" b="1" u="sng" dirty="0">
                <a:solidFill>
                  <a:srgbClr val="FFFF00"/>
                </a:solidFill>
              </a:rPr>
              <a:t>заблаговременно до начала выполнения маневра </a:t>
            </a:r>
            <a:r>
              <a:rPr lang="ru-RU" dirty="0">
                <a:solidFill>
                  <a:srgbClr val="FFFF00"/>
                </a:solidFill>
              </a:rPr>
              <a:t>и прекращаться немедленно после его завершения</a:t>
            </a:r>
            <a:r>
              <a:rPr lang="ru-RU" dirty="0"/>
              <a:t> </a:t>
            </a:r>
            <a:r>
              <a:rPr lang="ru-RU" dirty="0">
                <a:solidFill>
                  <a:schemeClr val="accent1">
                    <a:lumMod val="20000"/>
                    <a:lumOff val="80000"/>
                  </a:schemeClr>
                </a:solidFill>
              </a:rPr>
              <a:t>(подача сигнала рукой может быть закончена непосредственно перед выполнением маневра). </a:t>
            </a:r>
            <a:r>
              <a:rPr lang="ru-RU" dirty="0"/>
              <a:t>При этом сигнал не должен вводить в заблуждение других участников движения.</a:t>
            </a:r>
          </a:p>
        </p:txBody>
      </p:sp>
      <p:sp>
        <p:nvSpPr>
          <p:cNvPr id="3" name="Прямоугольник 2"/>
          <p:cNvSpPr/>
          <p:nvPr/>
        </p:nvSpPr>
        <p:spPr>
          <a:xfrm>
            <a:off x="179512" y="1735570"/>
            <a:ext cx="878497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dirty="0">
                <a:solidFill>
                  <a:srgbClr val="FFFF00"/>
                </a:solidFill>
              </a:rPr>
              <a:t>Подача сигнала не дает водителю преимущества</a:t>
            </a:r>
            <a:r>
              <a:rPr lang="ru-RU" dirty="0"/>
              <a:t> и не освобождает его от принятия мер предосторожности.</a:t>
            </a:r>
          </a:p>
        </p:txBody>
      </p:sp>
      <p:pic>
        <p:nvPicPr>
          <p:cNvPr id="4098" name="Picture 2" descr="http://s.zefirka.net/images/2016-12-07/osnovnye-prichiny-dtp-kotoryx-mozhno-izbezhat/osnovnye-prichiny-dtp-kotoryx-mozhno-izbezhat-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50" y="2506415"/>
            <a:ext cx="4392488" cy="2741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s://b-a.d-cd.net/fe0f91as-960.jpg"/>
          <p:cNvPicPr>
            <a:picLocks noChangeAspect="1" noChangeArrowheads="1"/>
          </p:cNvPicPr>
          <p:nvPr/>
        </p:nvPicPr>
        <p:blipFill rotWithShape="1">
          <a:blip r:embed="rId3">
            <a:extLst>
              <a:ext uri="{28A0092B-C50C-407E-A947-70E740481C1C}">
                <a14:useLocalDpi xmlns:a14="http://schemas.microsoft.com/office/drawing/2010/main" val="0"/>
              </a:ext>
            </a:extLst>
          </a:blip>
          <a:srcRect b="8662"/>
          <a:stretch/>
        </p:blipFill>
        <p:spPr bwMode="auto">
          <a:xfrm>
            <a:off x="4717416" y="2506415"/>
            <a:ext cx="4221433" cy="27418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49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8.3.</a:t>
            </a:r>
            <a:r>
              <a:rPr lang="ru-RU" dirty="0"/>
              <a:t> При выезде на дорогу с прилегающей территории водитель должен уступить дорогу транспортным средствам и пешеходам, движущимся по ней, а при съезде с дороги - пешеходам и велосипедистам, путь движения которых он пересекает.</a:t>
            </a:r>
          </a:p>
        </p:txBody>
      </p:sp>
      <p:pic>
        <p:nvPicPr>
          <p:cNvPr id="5122" name="Picture 2" descr="http://bookz.ru/authors/kollektiv-avtorov/kommenta_227/i_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91" y="1196752"/>
            <a:ext cx="4237211" cy="2088231"/>
          </a:xfrm>
          <a:prstGeom prst="rect">
            <a:avLst/>
          </a:prstGeom>
        </p:spPr>
        <p:style>
          <a:lnRef idx="2">
            <a:schemeClr val="dk1"/>
          </a:lnRef>
          <a:fillRef idx="1">
            <a:schemeClr val="lt1"/>
          </a:fillRef>
          <a:effectRef idx="0">
            <a:schemeClr val="dk1"/>
          </a:effectRef>
          <a:fontRef idx="minor">
            <a:schemeClr val="dk1"/>
          </a:fontRef>
        </p:style>
      </p:pic>
      <p:pic>
        <p:nvPicPr>
          <p:cNvPr id="5124" name="Picture 4" descr="https://im2-tub-ru.yandex.net/i?id=619122ef218901f9bf74dab479ef947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96753"/>
            <a:ext cx="4162584" cy="2088230"/>
          </a:xfrm>
          <a:prstGeom prst="rect">
            <a:avLst/>
          </a:prstGeom>
        </p:spPr>
        <p:style>
          <a:lnRef idx="2">
            <a:schemeClr val="dk1"/>
          </a:lnRef>
          <a:fillRef idx="1">
            <a:schemeClr val="lt1"/>
          </a:fillRef>
          <a:effectRef idx="0">
            <a:schemeClr val="dk1"/>
          </a:effectRef>
          <a:fontRef idx="minor">
            <a:schemeClr val="dk1"/>
          </a:fontRef>
        </p:style>
      </p:pic>
      <p:pic>
        <p:nvPicPr>
          <p:cNvPr id="5126" name="Picture 6" descr="https://im3-tub-ru.yandex.net/i?id=c476b5b3165ae9e766ecb63e5779a434-l&amp;n=1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0250" y="3438564"/>
            <a:ext cx="8538214" cy="320183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50725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6454" y="4000996"/>
            <a:ext cx="4752527" cy="1782198"/>
          </a:xfrm>
          <a:prstGeom prst="rect">
            <a:avLst/>
          </a:prstGeom>
        </p:spPr>
        <p:style>
          <a:lnRef idx="2">
            <a:schemeClr val="dk1"/>
          </a:lnRef>
          <a:fillRef idx="1">
            <a:schemeClr val="lt1"/>
          </a:fillRef>
          <a:effectRef idx="0">
            <a:schemeClr val="dk1"/>
          </a:effectRef>
          <a:fontRef idx="minor">
            <a:schemeClr val="dk1"/>
          </a:fontRef>
        </p:style>
      </p:pic>
      <p:sp>
        <p:nvSpPr>
          <p:cNvPr id="2" name="Прямоугольник 1"/>
          <p:cNvSpPr/>
          <p:nvPr/>
        </p:nvSpPr>
        <p:spPr>
          <a:xfrm>
            <a:off x="179512" y="188640"/>
            <a:ext cx="8712968"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solidFill>
                  <a:srgbClr val="FFFF00"/>
                </a:solidFill>
              </a:rPr>
              <a:t>8.4. При перестроении водитель должен уступить дорогу транспортным средствам, движущимся попутно без изменения направления движения. </a:t>
            </a:r>
          </a:p>
          <a:p>
            <a:r>
              <a:rPr lang="ru-RU" dirty="0">
                <a:solidFill>
                  <a:schemeClr val="accent6">
                    <a:lumMod val="20000"/>
                    <a:lumOff val="80000"/>
                  </a:schemeClr>
                </a:solidFill>
              </a:rPr>
              <a:t>(</a:t>
            </a:r>
            <a:r>
              <a:rPr lang="ru-RU" b="1" dirty="0">
                <a:solidFill>
                  <a:schemeClr val="accent6">
                    <a:lumMod val="20000"/>
                    <a:lumOff val="80000"/>
                  </a:schemeClr>
                </a:solidFill>
              </a:rPr>
              <a:t>ОДНИМ СЛОВОМ  -  КТО РЕШИЛ ,ТОТ И УСТУПАЕТ)</a:t>
            </a:r>
          </a:p>
          <a:p>
            <a:r>
              <a:rPr lang="ru-RU" dirty="0">
                <a:solidFill>
                  <a:schemeClr val="bg1"/>
                </a:solidFill>
              </a:rPr>
              <a:t>•</a:t>
            </a:r>
            <a:r>
              <a:rPr lang="ru-RU" dirty="0"/>
              <a:t>При одновременном перестроении транспортных средств, движущихся попутно, </a:t>
            </a:r>
            <a:r>
              <a:rPr lang="ru-RU" b="1" dirty="0"/>
              <a:t>водитель должен уступить дорогу транспортному средству, </a:t>
            </a:r>
            <a:r>
              <a:rPr lang="ru-RU" b="1" dirty="0">
                <a:solidFill>
                  <a:srgbClr val="9CE739"/>
                </a:solidFill>
              </a:rPr>
              <a:t>находящемуся справа</a:t>
            </a:r>
            <a:r>
              <a:rPr lang="ru-RU" b="1" dirty="0"/>
              <a:t>.</a:t>
            </a:r>
          </a:p>
        </p:txBody>
      </p:sp>
      <p:sp>
        <p:nvSpPr>
          <p:cNvPr id="3" name="Прямоугольник 2"/>
          <p:cNvSpPr/>
          <p:nvPr/>
        </p:nvSpPr>
        <p:spPr>
          <a:xfrm>
            <a:off x="5078095" y="2088633"/>
            <a:ext cx="382632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t>Обязан ли водитель автомобиля, который движется по левой полосе, уступить дорогу в данной ситуации?</a:t>
            </a:r>
          </a:p>
          <a:p>
            <a:pPr marL="342900" indent="-342900">
              <a:buAutoNum type="arabicPeriod"/>
            </a:pPr>
            <a:r>
              <a:rPr lang="ru-RU" dirty="0"/>
              <a:t>ДА</a:t>
            </a:r>
          </a:p>
          <a:p>
            <a:r>
              <a:rPr lang="ru-RU" dirty="0"/>
              <a:t>2. НЕТ</a:t>
            </a:r>
          </a:p>
          <a:p>
            <a:endParaRPr lang="ru-RU" dirty="0"/>
          </a:p>
        </p:txBody>
      </p:sp>
      <p:pic>
        <p:nvPicPr>
          <p:cNvPr id="6152" name="Picture 8" descr="http://prava4u.ru/pics/014080F95A18E0A4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2056780"/>
            <a:ext cx="4752527" cy="1783017"/>
          </a:xfrm>
          <a:prstGeom prst="rect">
            <a:avLst/>
          </a:prstGeom>
        </p:spPr>
        <p:style>
          <a:lnRef idx="2">
            <a:schemeClr val="dk1"/>
          </a:lnRef>
          <a:fillRef idx="1">
            <a:schemeClr val="lt1"/>
          </a:fillRef>
          <a:effectRef idx="0">
            <a:schemeClr val="dk1"/>
          </a:effectRef>
          <a:fontRef idx="minor">
            <a:schemeClr val="dk1"/>
          </a:fontRef>
        </p:style>
      </p:pic>
      <p:sp>
        <p:nvSpPr>
          <p:cNvPr id="6" name="Прямоугольник 5"/>
          <p:cNvSpPr/>
          <p:nvPr/>
        </p:nvSpPr>
        <p:spPr>
          <a:xfrm>
            <a:off x="179512" y="2056780"/>
            <a:ext cx="720080" cy="3600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лево</a:t>
            </a:r>
          </a:p>
        </p:txBody>
      </p:sp>
      <p:sp>
        <p:nvSpPr>
          <p:cNvPr id="11" name="Прямоугольник 10"/>
          <p:cNvSpPr/>
          <p:nvPr/>
        </p:nvSpPr>
        <p:spPr>
          <a:xfrm>
            <a:off x="4067944" y="2056780"/>
            <a:ext cx="864096" cy="3600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t>право</a:t>
            </a:r>
          </a:p>
        </p:txBody>
      </p:sp>
      <p:sp>
        <p:nvSpPr>
          <p:cNvPr id="12" name="Прямоугольник 11"/>
          <p:cNvSpPr/>
          <p:nvPr/>
        </p:nvSpPr>
        <p:spPr>
          <a:xfrm>
            <a:off x="185584" y="4016679"/>
            <a:ext cx="720080" cy="3600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a:t>лево</a:t>
            </a:r>
          </a:p>
        </p:txBody>
      </p:sp>
      <p:sp>
        <p:nvSpPr>
          <p:cNvPr id="13" name="Прямоугольник 12"/>
          <p:cNvSpPr/>
          <p:nvPr/>
        </p:nvSpPr>
        <p:spPr>
          <a:xfrm>
            <a:off x="4064885" y="4004565"/>
            <a:ext cx="864096" cy="36004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dirty="0"/>
              <a:t>право</a:t>
            </a:r>
          </a:p>
        </p:txBody>
      </p:sp>
      <p:sp>
        <p:nvSpPr>
          <p:cNvPr id="7" name="Прямоугольник 6"/>
          <p:cNvSpPr/>
          <p:nvPr/>
        </p:nvSpPr>
        <p:spPr>
          <a:xfrm>
            <a:off x="5069113" y="4000996"/>
            <a:ext cx="3823367"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b="1" dirty="0"/>
              <a:t>Двигаясь по левой полосе, водитель намерен перестроиться на правую. На каком из рисунков показана ситуация, в которой он обязан уступить дорогу?</a:t>
            </a:r>
          </a:p>
          <a:p>
            <a:pPr marL="342900" indent="-342900">
              <a:buAutoNum type="arabicPeriod"/>
            </a:pPr>
            <a:r>
              <a:rPr lang="ru-RU" dirty="0"/>
              <a:t>На левом </a:t>
            </a:r>
          </a:p>
          <a:p>
            <a:pPr marL="342900" indent="-342900">
              <a:buAutoNum type="arabicPeriod"/>
            </a:pPr>
            <a:r>
              <a:rPr lang="ru-RU" dirty="0"/>
              <a:t>На правом</a:t>
            </a:r>
          </a:p>
          <a:p>
            <a:pPr marL="342900" indent="-342900">
              <a:buAutoNum type="arabicPeriod"/>
            </a:pPr>
            <a:r>
              <a:rPr lang="ru-RU" dirty="0"/>
              <a:t>На обоих</a:t>
            </a:r>
          </a:p>
        </p:txBody>
      </p:sp>
      <p:sp>
        <p:nvSpPr>
          <p:cNvPr id="8" name="Прямоугольник 7"/>
          <p:cNvSpPr/>
          <p:nvPr/>
        </p:nvSpPr>
        <p:spPr>
          <a:xfrm>
            <a:off x="5117570" y="3225999"/>
            <a:ext cx="3744415" cy="2880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088193" y="5970850"/>
            <a:ext cx="3773792" cy="28803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5046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b="1" dirty="0"/>
              <a:t>8.5.</a:t>
            </a:r>
            <a:r>
              <a:rPr lang="ru-RU" dirty="0"/>
              <a:t> Перед поворотом направо, налево или разворотом </a:t>
            </a:r>
            <a:r>
              <a:rPr lang="ru-RU" dirty="0">
                <a:solidFill>
                  <a:srgbClr val="FFFF00"/>
                </a:solidFill>
              </a:rPr>
              <a:t>водитель обязан заблаговременно</a:t>
            </a:r>
            <a:r>
              <a:rPr lang="ru-RU" dirty="0"/>
              <a:t> </a:t>
            </a:r>
            <a:r>
              <a:rPr lang="ru-RU" dirty="0">
                <a:solidFill>
                  <a:srgbClr val="FFFF00"/>
                </a:solidFill>
              </a:rPr>
              <a:t>занять соответствующее крайнее положение на проезжей части</a:t>
            </a:r>
            <a:r>
              <a:rPr lang="ru-RU" dirty="0"/>
              <a:t>, предназначенной для движения в данном направлении, </a:t>
            </a:r>
            <a:r>
              <a:rPr lang="ru-RU" dirty="0">
                <a:solidFill>
                  <a:srgbClr val="9CE739"/>
                </a:solidFill>
              </a:rPr>
              <a:t>кроме случаев, когда совершается поворот при въезде на перекресток, где организовано круговое движение.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4223752"/>
            <a:ext cx="6336704"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Стрелка вверх 3"/>
          <p:cNvSpPr/>
          <p:nvPr/>
        </p:nvSpPr>
        <p:spPr>
          <a:xfrm>
            <a:off x="6948264" y="5899934"/>
            <a:ext cx="510057" cy="700082"/>
          </a:xfrm>
          <a:prstGeom prst="up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13F208"/>
              </a:solidFill>
            </a:endParaRPr>
          </a:p>
        </p:txBody>
      </p:sp>
      <p:sp>
        <p:nvSpPr>
          <p:cNvPr id="6" name="Стрелка вверх 5"/>
          <p:cNvSpPr/>
          <p:nvPr/>
        </p:nvSpPr>
        <p:spPr>
          <a:xfrm>
            <a:off x="5469099" y="5899934"/>
            <a:ext cx="510057" cy="700082"/>
          </a:xfrm>
          <a:prstGeom prst="upArrow">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66FF33"/>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47178"/>
            <a:ext cx="6336704"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09352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4168" y="163002"/>
            <a:ext cx="2880320"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t>При наличии слева трамвайных путей попутного направления, расположенных на одном уровне с проезжей частью, поворот налево и разворот должны выполняться с них,</a:t>
            </a:r>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25592" y="188640"/>
            <a:ext cx="5775280" cy="2282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23359" y="2633214"/>
            <a:ext cx="5775280" cy="216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3389" y="2572535"/>
            <a:ext cx="877221" cy="693802"/>
          </a:xfrm>
          <a:prstGeom prst="rect">
            <a:avLst/>
          </a:prstGeom>
        </p:spPr>
      </p:pic>
      <p:sp>
        <p:nvSpPr>
          <p:cNvPr id="12" name="Прямоугольник 11"/>
          <p:cNvSpPr/>
          <p:nvPr/>
        </p:nvSpPr>
        <p:spPr>
          <a:xfrm>
            <a:off x="6084168" y="2572535"/>
            <a:ext cx="2880320"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ru-RU" dirty="0"/>
              <a:t>если знаками 5.15.1 или  5.15.2  либо разметкой 1.18 не предписан иной порядок движения. </a:t>
            </a:r>
          </a:p>
          <a:p>
            <a:r>
              <a:rPr lang="ru-RU" dirty="0"/>
              <a:t>При этом не должно создаваться помех трамваю.</a:t>
            </a:r>
          </a:p>
        </p:txBody>
      </p:sp>
      <p:sp>
        <p:nvSpPr>
          <p:cNvPr id="13" name="Прямоугольник 12"/>
          <p:cNvSpPr/>
          <p:nvPr/>
        </p:nvSpPr>
        <p:spPr>
          <a:xfrm>
            <a:off x="202550" y="4880859"/>
            <a:ext cx="8761937"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400" b="1" i="1" dirty="0"/>
              <a:t>Знак 5.15.1 "Направления движения по полосам" запрещает поворот налево и разворот с трамвайных путей попутного направления.</a:t>
            </a:r>
            <a:endParaRPr lang="ru-RU" sz="2400" b="1" dirty="0"/>
          </a:p>
        </p:txBody>
      </p:sp>
    </p:spTree>
    <p:extLst>
      <p:ext uri="{BB962C8B-B14F-4D97-AF65-F5344CB8AC3E}">
        <p14:creationId xmlns:p14="http://schemas.microsoft.com/office/powerpoint/2010/main" val="4235529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514</TotalTime>
  <Words>434</Words>
  <Application>Microsoft Office PowerPoint</Application>
  <PresentationFormat>Экран (4:3)</PresentationFormat>
  <Paragraphs>75</Paragraphs>
  <Slides>14</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 Black</vt:lpstr>
      <vt:lpstr>Calibri</vt:lpstr>
      <vt:lpstr>Franklin Gothic Medium</vt:lpstr>
      <vt:lpstr>Wingdings</vt:lpstr>
      <vt:lpstr>Wingdings 2</vt:lpstr>
      <vt:lpstr>Сетка</vt:lpstr>
      <vt:lpstr>Начало движения, маневрирование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Начало движения, маневрирование</dc:title>
  <dc:creator>Компьютер</dc:creator>
  <cp:lastModifiedBy>user</cp:lastModifiedBy>
  <cp:revision>41</cp:revision>
  <dcterms:created xsi:type="dcterms:W3CDTF">2017-02-26T10:12:12Z</dcterms:created>
  <dcterms:modified xsi:type="dcterms:W3CDTF">2024-05-25T08:05:41Z</dcterms:modified>
</cp:coreProperties>
</file>