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6" r:id="rId11"/>
    <p:sldId id="265"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9" d="100"/>
          <a:sy n="79" d="100"/>
        </p:scale>
        <p:origin x="-78" y="-81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5B106E36-FD25-4E2D-B0AA-010F637433A0}" type="datetimeFigureOut">
              <a:rPr lang="ru-RU" smtClean="0"/>
              <a:pPr/>
              <a:t>03.02.2020</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5B106E36-FD25-4E2D-B0AA-010F637433A0}" type="datetimeFigureOut">
              <a:rPr lang="ru-RU" smtClean="0"/>
              <a:pPr/>
              <a:t>03.02.2020</a:t>
            </a:fld>
            <a:endParaRPr lang="ru-RU"/>
          </a:p>
        </p:txBody>
      </p:sp>
      <p:sp>
        <p:nvSpPr>
          <p:cNvPr id="27" name="Номер слайда 26"/>
          <p:cNvSpPr>
            <a:spLocks noGrp="1"/>
          </p:cNvSpPr>
          <p:nvPr>
            <p:ph type="sldNum" sz="quarter" idx="11"/>
          </p:nvPr>
        </p:nvSpPr>
        <p:spPr/>
        <p:txBody>
          <a:bodyPr rtlCol="0"/>
          <a:lstStyle/>
          <a:p>
            <a:fld id="{725C68B6-61C2-468F-89AB-4B9F7531AA68}"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5B106E36-FD25-4E2D-B0AA-010F637433A0}" type="datetimeFigureOut">
              <a:rPr lang="ru-RU" smtClean="0"/>
              <a:pPr/>
              <a:t>03.02.2020</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03.02.2020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5B106E36-FD25-4E2D-B0AA-010F637433A0}" type="datetimeFigureOut">
              <a:rPr lang="ru-RU" smtClean="0"/>
              <a:pPr/>
              <a:t>03.02.2020</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Нерегулируемые перекрёстки</a:t>
            </a:r>
            <a:endParaRPr lang="ru-RU" dirty="0"/>
          </a:p>
        </p:txBody>
      </p:sp>
      <p:sp>
        <p:nvSpPr>
          <p:cNvPr id="3" name="Подзаголовок 2"/>
          <p:cNvSpPr>
            <a:spLocks noGrp="1"/>
          </p:cNvSpPr>
          <p:nvPr>
            <p:ph type="subTitle" idx="1"/>
          </p:nvPr>
        </p:nvSpPr>
        <p:spPr/>
        <p:txBody>
          <a:bodyPr/>
          <a:lstStyle/>
          <a:p>
            <a:r>
              <a:rPr lang="ru-RU" dirty="0" smtClean="0"/>
              <a:t>Гусаков Михаил </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Krugove_dm56.ru.jpg.740x555_q85_box-293,0,623,248_crop_detail_upscale.jpg"/>
          <p:cNvPicPr>
            <a:picLocks noGrp="1" noChangeAspect="1"/>
          </p:cNvPicPr>
          <p:nvPr>
            <p:ph idx="1"/>
          </p:nvPr>
        </p:nvPicPr>
        <p:blipFill>
          <a:blip r:embed="rId2"/>
          <a:stretch>
            <a:fillRect/>
          </a:stretch>
        </p:blipFill>
        <p:spPr>
          <a:xfrm>
            <a:off x="1643042" y="1428736"/>
            <a:ext cx="5765800" cy="432435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0034" y="2928934"/>
            <a:ext cx="8229600" cy="1069848"/>
          </a:xfrm>
        </p:spPr>
        <p:txBody>
          <a:bodyPr/>
          <a:lstStyle/>
          <a:p>
            <a:pPr algn="ctr"/>
            <a:r>
              <a:rPr lang="ru-RU" b="1" i="1" dirty="0" smtClean="0"/>
              <a:t>Спасибо за внимание!!!</a:t>
            </a:r>
            <a:endParaRPr lang="ru-RU"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b="1" i="1" dirty="0" smtClean="0">
                <a:effectLst>
                  <a:outerShdw blurRad="38100" dist="38100" dir="2700000" algn="tl">
                    <a:srgbClr val="000000">
                      <a:alpha val="43137"/>
                    </a:srgbClr>
                  </a:outerShdw>
                </a:effectLst>
              </a:rPr>
              <a:t>Что такое нерегулируемый перекрёсток</a:t>
            </a:r>
            <a:endParaRPr lang="ru-RU" b="1" i="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a:bodyPr>
          <a:lstStyle/>
          <a:p>
            <a:r>
              <a:rPr lang="ru-RU" dirty="0" smtClean="0"/>
              <a:t>Нерегулируемый перекрёсток- это пересечение проезжих частей</a:t>
            </a:r>
            <a:r>
              <a:rPr lang="ru-RU" dirty="0" smtClean="0"/>
              <a:t> </a:t>
            </a:r>
            <a:r>
              <a:rPr lang="ru-RU" dirty="0" smtClean="0"/>
              <a:t>на котором не регулируется порядок движения </a:t>
            </a:r>
            <a:r>
              <a:rPr lang="ru-RU" dirty="0" smtClean="0"/>
              <a:t>ни </a:t>
            </a:r>
            <a:r>
              <a:rPr lang="ru-RU" dirty="0" smtClean="0"/>
              <a:t>регулировщиком, </a:t>
            </a:r>
            <a:r>
              <a:rPr lang="ru-RU" dirty="0" smtClean="0"/>
              <a:t>ни </a:t>
            </a:r>
            <a:r>
              <a:rPr lang="ru-RU" dirty="0" smtClean="0"/>
              <a:t>светофором. </a:t>
            </a:r>
            <a:r>
              <a:rPr lang="ru-RU" dirty="0" smtClean="0"/>
              <a:t>Или светофоры есть, но они не работают или переведены в режим жёлтого мигающего сигнала. </a:t>
            </a:r>
            <a:r>
              <a:rPr lang="ru-RU" dirty="0" smtClean="0"/>
              <a:t>А также, когда одна </a:t>
            </a:r>
            <a:r>
              <a:rPr lang="ru-RU" dirty="0" smtClean="0"/>
              <a:t>дорога – главная, а </a:t>
            </a:r>
            <a:r>
              <a:rPr lang="ru-RU" dirty="0" smtClean="0"/>
              <a:t>другие – </a:t>
            </a:r>
            <a:r>
              <a:rPr lang="ru-RU" dirty="0" smtClean="0"/>
              <a:t>второстепенные.</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effectLst>
                  <a:outerShdw blurRad="38100" dist="38100" dir="2700000" algn="tl">
                    <a:srgbClr val="000000">
                      <a:alpha val="43137"/>
                    </a:srgbClr>
                  </a:outerShdw>
                </a:effectLst>
              </a:rPr>
              <a:t>Правила проезда</a:t>
            </a:r>
            <a:endParaRPr lang="ru-RU" b="1" i="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fontScale="77500" lnSpcReduction="20000"/>
          </a:bodyPr>
          <a:lstStyle/>
          <a:p>
            <a:r>
              <a:rPr lang="ru-RU" dirty="0" smtClean="0"/>
              <a:t>На перекрестке неравнозначных дорог водитель транспортного средства, движущегося по второстепенной дороге, должен уступить дорогу транспортным средствам, приближающимся по главной, независимо от направления их дальнейшего движения</a:t>
            </a:r>
            <a:r>
              <a:rPr lang="ru-RU" dirty="0" smtClean="0"/>
              <a:t>.</a:t>
            </a:r>
          </a:p>
          <a:p>
            <a:r>
              <a:rPr lang="ru-RU" dirty="0" smtClean="0"/>
              <a:t>На таких перекрестках трамвай имеет преимущество перед безрельсовыми транспортными средствами, движущимися в попутном или встречном направлении по равнозначной дороге, независимо от направления его движения</a:t>
            </a:r>
            <a:r>
              <a:rPr lang="ru-RU" dirty="0" smtClean="0"/>
              <a:t>.</a:t>
            </a:r>
          </a:p>
          <a:p>
            <a:r>
              <a:rPr lang="ru-RU" dirty="0" smtClean="0"/>
              <a:t>Если водитель не может определить наличие покрытия на </a:t>
            </a:r>
            <a:r>
              <a:rPr lang="ru-RU" dirty="0" smtClean="0"/>
              <a:t>дороге, </a:t>
            </a:r>
            <a:r>
              <a:rPr lang="ru-RU" dirty="0" smtClean="0"/>
              <a:t>а знаков приоритета нет, он должен считать, что находится на второстепенной дороге.</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effectLst>
                  <a:outerShdw blurRad="38100" dist="38100" dir="2700000" algn="tl">
                    <a:srgbClr val="000000">
                      <a:alpha val="43137"/>
                    </a:srgbClr>
                  </a:outerShdw>
                </a:effectLst>
              </a:rPr>
              <a:t>Правила проезда</a:t>
            </a:r>
            <a:endParaRPr lang="ru-RU" b="1" i="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a:bodyPr>
          <a:lstStyle/>
          <a:p>
            <a:r>
              <a:rPr lang="ru-RU" dirty="0" smtClean="0"/>
              <a:t>В случае, когда главная дорога на перекрестке меняет направление, водители, движущиеся по главной дороге, должны руководствоваться между собой правилами проезда перекрестков равнозначных дорог. Этими же правилами должны руководствоваться водители, движущиеся по второстепенным дорогам.</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effectLst>
                  <a:outerShdw blurRad="38100" dist="38100" dir="2700000" algn="tl">
                    <a:srgbClr val="000000">
                      <a:alpha val="43137"/>
                    </a:srgbClr>
                  </a:outerShdw>
                </a:effectLst>
              </a:rPr>
              <a:t>Правила проезда</a:t>
            </a:r>
            <a:endParaRPr lang="ru-RU" b="1" i="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fontScale="92500" lnSpcReduction="10000"/>
          </a:bodyPr>
          <a:lstStyle/>
          <a:p>
            <a:r>
              <a:rPr lang="ru-RU" dirty="0" smtClean="0"/>
              <a:t>На перекрестке равнозначных </a:t>
            </a:r>
            <a:r>
              <a:rPr lang="ru-RU" dirty="0" smtClean="0"/>
              <a:t>дорог водитель </a:t>
            </a:r>
            <a:r>
              <a:rPr lang="ru-RU" dirty="0" smtClean="0"/>
              <a:t>безрельсового транспортного средства обязан уступить дорогу транспортным средствам, приближающимся справа. Этим же правилом должны руководствоваться между собой водители трамваев</a:t>
            </a:r>
            <a:r>
              <a:rPr lang="ru-RU" dirty="0" smtClean="0"/>
              <a:t>.</a:t>
            </a:r>
          </a:p>
          <a:p>
            <a:r>
              <a:rPr lang="ru-RU" dirty="0" smtClean="0"/>
              <a:t>Исключением является въезд на </a:t>
            </a:r>
            <a:r>
              <a:rPr lang="ru-RU" dirty="0" smtClean="0"/>
              <a:t>перекресток, на котором организовано круговое </a:t>
            </a:r>
            <a:r>
              <a:rPr lang="ru-RU" dirty="0" smtClean="0"/>
              <a:t>движение: </a:t>
            </a:r>
            <a:r>
              <a:rPr lang="ru-RU" dirty="0" smtClean="0"/>
              <a:t>водитель транспортного средства обязан уступить дорогу транспортным средствам, движущимся по такому </a:t>
            </a:r>
            <a:r>
              <a:rPr lang="ru-RU" dirty="0" smtClean="0"/>
              <a:t>перекрестку.</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b="1" i="1" dirty="0" smtClean="0">
                <a:effectLst>
                  <a:outerShdw blurRad="38100" dist="38100" dir="2700000" algn="tl">
                    <a:srgbClr val="000000">
                      <a:alpha val="43137"/>
                    </a:srgbClr>
                  </a:outerShdw>
                </a:effectLst>
              </a:rPr>
              <a:t>Правила проезда</a:t>
            </a:r>
            <a:endParaRPr lang="ru-RU" b="1" i="1" dirty="0">
              <a:effectLst>
                <a:outerShdw blurRad="38100" dist="38100" dir="2700000" algn="tl">
                  <a:srgbClr val="000000">
                    <a:alpha val="43137"/>
                  </a:srgbClr>
                </a:outerShdw>
              </a:effectLst>
            </a:endParaRPr>
          </a:p>
        </p:txBody>
      </p:sp>
      <p:sp>
        <p:nvSpPr>
          <p:cNvPr id="3" name="Содержимое 2"/>
          <p:cNvSpPr>
            <a:spLocks noGrp="1"/>
          </p:cNvSpPr>
          <p:nvPr>
            <p:ph idx="1"/>
          </p:nvPr>
        </p:nvSpPr>
        <p:spPr/>
        <p:txBody>
          <a:bodyPr>
            <a:normAutofit/>
          </a:bodyPr>
          <a:lstStyle/>
          <a:p>
            <a:r>
              <a:rPr lang="ru-RU" dirty="0" smtClean="0"/>
              <a:t>При повороте налево или развороте водитель безрельсового транспортного средства обязан уступить дорогу транспортным средствам, движущимся по равнозначной дороге со встречного направления прямо или направо. Этим же правилом должны руководствоваться между собой водители трамваев</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Без названия (2).jfif"/>
          <p:cNvPicPr>
            <a:picLocks noGrp="1" noChangeAspect="1"/>
          </p:cNvPicPr>
          <p:nvPr>
            <p:ph idx="1"/>
          </p:nvPr>
        </p:nvPicPr>
        <p:blipFill>
          <a:blip r:embed="rId2"/>
          <a:stretch>
            <a:fillRect/>
          </a:stretch>
        </p:blipFill>
        <p:spPr>
          <a:xfrm>
            <a:off x="857224" y="1571612"/>
            <a:ext cx="7591682" cy="4251342"/>
          </a:xfr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Без названия (3).jfif"/>
          <p:cNvPicPr>
            <a:picLocks noGrp="1" noChangeAspect="1"/>
          </p:cNvPicPr>
          <p:nvPr>
            <p:ph idx="1"/>
          </p:nvPr>
        </p:nvPicPr>
        <p:blipFill>
          <a:blip r:embed="rId2"/>
          <a:stretch>
            <a:fillRect/>
          </a:stretch>
        </p:blipFill>
        <p:spPr>
          <a:xfrm>
            <a:off x="857224" y="1571612"/>
            <a:ext cx="7591682" cy="4251342"/>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znaki-prioriteta-750-2.jpg"/>
          <p:cNvPicPr>
            <a:picLocks noGrp="1" noChangeAspect="1"/>
          </p:cNvPicPr>
          <p:nvPr>
            <p:ph idx="1"/>
          </p:nvPr>
        </p:nvPicPr>
        <p:blipFill>
          <a:blip r:embed="rId2"/>
          <a:stretch>
            <a:fillRect/>
          </a:stretch>
        </p:blipFill>
        <p:spPr>
          <a:xfrm>
            <a:off x="73771" y="1714488"/>
            <a:ext cx="9070229" cy="3894152"/>
          </a:xfr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TotalTime>
  <Words>209</Words>
  <PresentationFormat>Экран (4:3)</PresentationFormat>
  <Paragraphs>16</Paragraphs>
  <Slides>11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Городская</vt:lpstr>
      <vt:lpstr>Нерегулируемые перекрёстки</vt:lpstr>
      <vt:lpstr>Что такое нерегулируемый перекрёсток</vt:lpstr>
      <vt:lpstr>Правила проезда</vt:lpstr>
      <vt:lpstr>Правила проезда</vt:lpstr>
      <vt:lpstr>Правила проезда</vt:lpstr>
      <vt:lpstr>Правила проезда</vt:lpstr>
      <vt:lpstr>Слайд 7</vt:lpstr>
      <vt:lpstr>Слайд 8</vt:lpstr>
      <vt:lpstr>Слайд 9</vt:lpstr>
      <vt:lpstr>Слайд 10</vt:lpstr>
      <vt:lpstr>Спасибо за внимание!!!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Нерегулируемые перекрёстки</dc:title>
  <dc:creator>Миша</dc:creator>
  <cp:lastModifiedBy>Миша</cp:lastModifiedBy>
  <cp:revision>4</cp:revision>
  <dcterms:created xsi:type="dcterms:W3CDTF">2020-02-03T15:28:21Z</dcterms:created>
  <dcterms:modified xsi:type="dcterms:W3CDTF">2020-02-03T16:00:35Z</dcterms:modified>
</cp:coreProperties>
</file>